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1"/>
  </p:sldMasterIdLst>
  <p:notesMasterIdLst>
    <p:notesMasterId r:id="rId71"/>
  </p:notesMasterIdLst>
  <p:handoutMasterIdLst>
    <p:handoutMasterId r:id="rId72"/>
  </p:handoutMasterIdLst>
  <p:sldIdLst>
    <p:sldId id="555" r:id="rId2"/>
    <p:sldId id="256" r:id="rId3"/>
    <p:sldId id="556" r:id="rId4"/>
    <p:sldId id="553" r:id="rId5"/>
    <p:sldId id="554" r:id="rId6"/>
    <p:sldId id="425" r:id="rId7"/>
    <p:sldId id="426" r:id="rId8"/>
    <p:sldId id="428" r:id="rId9"/>
    <p:sldId id="433" r:id="rId10"/>
    <p:sldId id="429" r:id="rId11"/>
    <p:sldId id="434" r:id="rId12"/>
    <p:sldId id="430" r:id="rId13"/>
    <p:sldId id="431" r:id="rId14"/>
    <p:sldId id="432" r:id="rId15"/>
    <p:sldId id="330" r:id="rId16"/>
    <p:sldId id="435" r:id="rId17"/>
    <p:sldId id="331" r:id="rId18"/>
    <p:sldId id="559" r:id="rId19"/>
    <p:sldId id="558" r:id="rId20"/>
    <p:sldId id="404" r:id="rId21"/>
    <p:sldId id="403" r:id="rId22"/>
    <p:sldId id="405" r:id="rId23"/>
    <p:sldId id="557" r:id="rId24"/>
    <p:sldId id="560" r:id="rId25"/>
    <p:sldId id="561" r:id="rId26"/>
    <p:sldId id="548" r:id="rId27"/>
    <p:sldId id="547" r:id="rId28"/>
    <p:sldId id="550" r:id="rId29"/>
    <p:sldId id="551" r:id="rId30"/>
    <p:sldId id="520" r:id="rId31"/>
    <p:sldId id="552" r:id="rId32"/>
    <p:sldId id="327" r:id="rId33"/>
    <p:sldId id="406" r:id="rId34"/>
    <p:sldId id="277" r:id="rId35"/>
    <p:sldId id="311" r:id="rId36"/>
    <p:sldId id="442" r:id="rId37"/>
    <p:sldId id="440" r:id="rId38"/>
    <p:sldId id="282" r:id="rId39"/>
    <p:sldId id="408" r:id="rId40"/>
    <p:sldId id="283" r:id="rId41"/>
    <p:sldId id="281" r:id="rId42"/>
    <p:sldId id="312" r:id="rId43"/>
    <p:sldId id="329" r:id="rId44"/>
    <p:sldId id="302" r:id="rId45"/>
    <p:sldId id="389" r:id="rId46"/>
    <p:sldId id="390" r:id="rId47"/>
    <p:sldId id="414" r:id="rId48"/>
    <p:sldId id="417" r:id="rId49"/>
    <p:sldId id="415" r:id="rId50"/>
    <p:sldId id="416" r:id="rId51"/>
    <p:sldId id="385" r:id="rId52"/>
    <p:sldId id="410" r:id="rId53"/>
    <p:sldId id="386" r:id="rId54"/>
    <p:sldId id="411" r:id="rId55"/>
    <p:sldId id="412" r:id="rId56"/>
    <p:sldId id="413" r:id="rId57"/>
    <p:sldId id="394" r:id="rId58"/>
    <p:sldId id="398" r:id="rId59"/>
    <p:sldId id="401" r:id="rId60"/>
    <p:sldId id="399" r:id="rId61"/>
    <p:sldId id="402" r:id="rId62"/>
    <p:sldId id="400" r:id="rId63"/>
    <p:sldId id="418" r:id="rId64"/>
    <p:sldId id="419" r:id="rId65"/>
    <p:sldId id="420" r:id="rId66"/>
    <p:sldId id="421" r:id="rId67"/>
    <p:sldId id="422" r:id="rId68"/>
    <p:sldId id="423" r:id="rId69"/>
    <p:sldId id="424" r:id="rId70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3" autoAdjust="0"/>
    <p:restoredTop sz="94282"/>
  </p:normalViewPr>
  <p:slideViewPr>
    <p:cSldViewPr>
      <p:cViewPr varScale="1">
        <p:scale>
          <a:sx n="117" d="100"/>
          <a:sy n="117" d="100"/>
        </p:scale>
        <p:origin x="55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46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pPr>
              <a:defRPr/>
            </a:pPr>
            <a:fld id="{5D09BAF7-89D2-4A7F-B646-2DDAA8B596C1}" type="datetimeFigureOut">
              <a:rPr lang="en-US"/>
              <a:pPr>
                <a:defRPr/>
              </a:pPr>
              <a:t>3/18/24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pPr>
              <a:defRPr/>
            </a:pPr>
            <a:fld id="{69B7ED2B-70A0-43AE-AEBE-648981FA01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376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pPr>
              <a:defRPr/>
            </a:pPr>
            <a:fld id="{9BC32F61-3FC6-4615-87CB-8EE837C87E54}" type="datetimeFigureOut">
              <a:rPr lang="en-US"/>
              <a:pPr>
                <a:defRPr/>
              </a:pPr>
              <a:t>3/18/24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pPr>
              <a:defRPr/>
            </a:pPr>
            <a:fld id="{C6865AC8-D54C-4369-A6A0-A1AF86CDDB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2239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ltGray">
          <a:xfrm>
            <a:off x="0" y="0"/>
            <a:ext cx="9144000" cy="513556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 bwMode="invGray">
          <a:xfrm>
            <a:off x="0" y="5127625"/>
            <a:ext cx="9144000" cy="46038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tIns="0" bIns="0" anchor="t"/>
          <a:lstStyle>
            <a:lvl1pPr algn="l">
              <a:defRPr sz="4700" b="1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282E24-17F0-4461-A213-7D9931DCF0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0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CD2A7A-8D5C-4604-885C-C79D670E9E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49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invGray">
          <a:xfrm>
            <a:off x="6599238" y="0"/>
            <a:ext cx="46037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 bwMode="ltGray">
          <a:xfrm>
            <a:off x="6648450" y="0"/>
            <a:ext cx="2514600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013" y="6376988"/>
            <a:ext cx="38369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CB0856-7005-4085-8361-68A81E194B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42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9FC1BA-22DB-4E13-963C-E8668AF84A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63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ltGray">
          <a:xfrm>
            <a:off x="0" y="0"/>
            <a:ext cx="9144000" cy="260191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 bwMode="invGray">
          <a:xfrm>
            <a:off x="0" y="2601913"/>
            <a:ext cx="9144000" cy="46037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tIns="0" rIns="91440" bIns="0" anchor="b"/>
          <a:lstStyle>
            <a:lvl1pPr algn="l">
              <a:defRPr sz="4700" b="1" cap="none" baseline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91AE19-2AF9-4FF3-ADBE-7BB16E3484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671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31A39F-B2DA-4C61-9D8A-655D41AEA8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442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35C30E-0910-4255-8F33-A64E5C3B7C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675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E7F602-6E3B-4D8B-AA82-E3A581DA36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064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1ADE33-7669-4DE8-AA50-07B4F65B97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868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invGray">
          <a:xfrm>
            <a:off x="2855913" y="0"/>
            <a:ext cx="46037" cy="14541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2855913" y="0"/>
            <a:ext cx="46037" cy="14541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B5212D-E19F-4D50-B7DA-CA7463DDF4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26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855913" y="0"/>
            <a:ext cx="46037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2855913" y="0"/>
            <a:ext cx="46037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165100" y="1169988"/>
            <a:ext cx="2522538" cy="2016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300" y="1169988"/>
            <a:ext cx="5194300" cy="201612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138" y="1169988"/>
            <a:ext cx="733425" cy="2016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0E9DC5-532C-46BF-ABB9-E106CCBCFD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94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6688"/>
            <a:ext cx="9144000" cy="444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4000" cy="143351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0950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4864" tIns="9144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pPr>
              <a:defRPr/>
            </a:pPr>
            <a:fld id="{1057FC94-6F60-42EB-9112-81699833EF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71" r:id="rId2"/>
    <p:sldLayoutId id="2147483877" r:id="rId3"/>
    <p:sldLayoutId id="2147483872" r:id="rId4"/>
    <p:sldLayoutId id="2147483873" r:id="rId5"/>
    <p:sldLayoutId id="2147483874" r:id="rId6"/>
    <p:sldLayoutId id="2147483878" r:id="rId7"/>
    <p:sldLayoutId id="2147483879" r:id="rId8"/>
    <p:sldLayoutId id="2147483880" r:id="rId9"/>
    <p:sldLayoutId id="2147483875" r:id="rId10"/>
    <p:sldLayoutId id="214748388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500" b="1" kern="1200">
          <a:solidFill>
            <a:srgbClr val="FFC8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9pPr>
      <a:extLst/>
    </p:titleStyle>
    <p:bodyStyle>
      <a:lvl1pPr marL="438150" indent="-319088" algn="l" rtl="0" eaLnBrk="0" fontAlgn="base" hangingPunct="0">
        <a:spcBef>
          <a:spcPct val="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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0250" indent="-2730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itchFamily="2" charset="2"/>
        <a:buChar char="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5363" indent="-228600" algn="l" rtl="0" eaLnBrk="0" fontAlgn="base" hangingPunct="0">
        <a:spcBef>
          <a:spcPct val="20000"/>
        </a:spcBef>
        <a:spcAft>
          <a:spcPct val="0"/>
        </a:spcAft>
        <a:buClr>
          <a:srgbClr val="E66C7D"/>
        </a:buClr>
        <a:buFont typeface="Arial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025" indent="-182563" algn="l" rtl="0" eaLnBrk="0" fontAlgn="base" hangingPunct="0">
        <a:spcBef>
          <a:spcPct val="20000"/>
        </a:spcBef>
        <a:spcAft>
          <a:spcPct val="0"/>
        </a:spcAft>
        <a:buClr>
          <a:srgbClr val="6BB76D"/>
        </a:buClr>
        <a:buFont typeface="Arial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5575" indent="-182563" algn="l" rtl="0" eaLnBrk="0" fontAlgn="base" hangingPunct="0">
        <a:spcBef>
          <a:spcPct val="20000"/>
        </a:spcBef>
        <a:spcAft>
          <a:spcPct val="0"/>
        </a:spcAft>
        <a:buClr>
          <a:srgbClr val="E88651"/>
        </a:buClr>
        <a:buFont typeface="Wingdings 3" pitchFamily="18" charset="2"/>
        <a:buChar char=""/>
        <a:defRPr lang="en-US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65B35-8FF1-DB99-5CA3-AEE2A5EE9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Exam/Course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EB437-2684-CF17-EB0F-A552A29C8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9062" indent="0">
              <a:buNone/>
            </a:pPr>
            <a:endParaRPr lang="en-US" dirty="0"/>
          </a:p>
          <a:p>
            <a:r>
              <a:rPr lang="en-US" b="1" dirty="0"/>
              <a:t>Will plan to do more R-walkthroughs in class</a:t>
            </a:r>
          </a:p>
          <a:p>
            <a:r>
              <a:rPr lang="en-US" dirty="0"/>
              <a:t>Everything due Tuesday before class</a:t>
            </a:r>
          </a:p>
          <a:p>
            <a:pPr lvl="1"/>
            <a:r>
              <a:rPr lang="en-US" dirty="0"/>
              <a:t>Quiz</a:t>
            </a:r>
          </a:p>
          <a:p>
            <a:pPr lvl="1"/>
            <a:r>
              <a:rPr lang="en-US" dirty="0"/>
              <a:t>Group Work</a:t>
            </a:r>
          </a:p>
          <a:p>
            <a:pPr lvl="1"/>
            <a:r>
              <a:rPr lang="en-US" dirty="0"/>
              <a:t>Problem Set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But stay disciplined! Monday will be overwhelming if you wait… </a:t>
            </a:r>
          </a:p>
        </p:txBody>
      </p:sp>
    </p:spTree>
    <p:extLst>
      <p:ext uri="{BB962C8B-B14F-4D97-AF65-F5344CB8AC3E}">
        <p14:creationId xmlns:p14="http://schemas.microsoft.com/office/powerpoint/2010/main" val="1721901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BFA0D-7300-3C4D-82A1-427716DD4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Z-test vs. 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638FB-238C-C247-8A56-1046BEAD2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42" y="1843548"/>
            <a:ext cx="2579435" cy="4625975"/>
          </a:xfrm>
        </p:spPr>
        <p:txBody>
          <a:bodyPr/>
          <a:lstStyle/>
          <a:p>
            <a:pPr marL="119062" indent="0">
              <a:buNone/>
            </a:pPr>
            <a:endParaRPr lang="en-US" sz="1600" dirty="0"/>
          </a:p>
          <a:p>
            <a:pPr marL="119062" indent="0">
              <a:buNone/>
            </a:pPr>
            <a:r>
              <a:rPr lang="en-US" sz="1600" dirty="0"/>
              <a:t>A t-distribution is basically a z-distribution when we don’t know what the standard deviation is – so we have to estimate, which makes us a bit </a:t>
            </a:r>
            <a:r>
              <a:rPr lang="en-US" sz="1600" i="1" dirty="0"/>
              <a:t>less confident</a:t>
            </a:r>
            <a:r>
              <a:rPr lang="en-US" sz="1600" dirty="0"/>
              <a:t> in our results.</a:t>
            </a:r>
          </a:p>
          <a:p>
            <a:pPr marL="119062" indent="0">
              <a:buNone/>
            </a:pPr>
            <a:endParaRPr lang="en-US" sz="1600" dirty="0"/>
          </a:p>
          <a:p>
            <a:pPr marL="119062" indent="0">
              <a:buNone/>
            </a:pPr>
            <a:r>
              <a:rPr lang="en-US" sz="1600" dirty="0"/>
              <a:t>See how the middle of the distribution is smaller and the tails are thicker?</a:t>
            </a:r>
          </a:p>
          <a:p>
            <a:pPr marL="119062" indent="0">
              <a:buNone/>
            </a:pPr>
            <a:endParaRPr lang="en-US" sz="1600" dirty="0"/>
          </a:p>
          <a:p>
            <a:pPr marL="119062" indent="0">
              <a:buNone/>
            </a:pPr>
            <a:endParaRPr lang="en-US" sz="1600" dirty="0"/>
          </a:p>
          <a:p>
            <a:pPr marL="119062" indent="0">
              <a:buNone/>
            </a:pPr>
            <a:r>
              <a:rPr lang="en-US" sz="1600" dirty="0"/>
              <a:t>That means our critical values will end up needing to be higher to get the same p-values as a z-distribution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33794" name="Picture 2" descr="Normal Distribution (Statistics) - The Ultimate Guide">
            <a:extLst>
              <a:ext uri="{FF2B5EF4-FFF2-40B4-BE49-F238E27FC236}">
                <a16:creationId xmlns:a16="http://schemas.microsoft.com/office/drawing/2014/main" id="{C0CBE51E-4C9B-C74B-912F-6C1AC4B9E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284" y="1905000"/>
            <a:ext cx="5650165" cy="403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2" name="Picture 2" descr="The t-Distribution | Introduction to Statistics | JMP">
            <a:extLst>
              <a:ext uri="{FF2B5EF4-FFF2-40B4-BE49-F238E27FC236}">
                <a16:creationId xmlns:a16="http://schemas.microsoft.com/office/drawing/2014/main" id="{8EC2199A-987A-6545-9AD5-897746344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438400"/>
            <a:ext cx="5294979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605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BFA0D-7300-3C4D-82A1-427716DD4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Z-test vs. 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638FB-238C-C247-8A56-1046BEAD2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42" y="1843548"/>
            <a:ext cx="2579435" cy="4625975"/>
          </a:xfrm>
        </p:spPr>
        <p:txBody>
          <a:bodyPr/>
          <a:lstStyle/>
          <a:p>
            <a:pPr marL="119062" indent="0">
              <a:buNone/>
            </a:pPr>
            <a:endParaRPr lang="en-US" sz="1600" dirty="0"/>
          </a:p>
          <a:p>
            <a:pPr marL="119062" indent="0">
              <a:buNone/>
            </a:pPr>
            <a:r>
              <a:rPr lang="en-US" sz="1600" dirty="0"/>
              <a:t>A t-distribution is basically a z-distribution when we don’t know what the standard deviation is – so we have to estimate, which makes us a bit </a:t>
            </a:r>
            <a:r>
              <a:rPr lang="en-US" sz="1600" i="1" dirty="0"/>
              <a:t>less confident</a:t>
            </a:r>
            <a:r>
              <a:rPr lang="en-US" sz="1600" dirty="0"/>
              <a:t> in our results.</a:t>
            </a:r>
          </a:p>
          <a:p>
            <a:pPr marL="119062" indent="0">
              <a:buNone/>
            </a:pPr>
            <a:endParaRPr lang="en-US" sz="1600" dirty="0"/>
          </a:p>
          <a:p>
            <a:pPr marL="119062" indent="0">
              <a:buNone/>
            </a:pPr>
            <a:r>
              <a:rPr lang="en-US" sz="1600" dirty="0"/>
              <a:t>See how the middle of the distribution is smaller and the tails are thicker?</a:t>
            </a:r>
          </a:p>
          <a:p>
            <a:pPr marL="119062" indent="0">
              <a:buNone/>
            </a:pPr>
            <a:endParaRPr lang="en-US" sz="1600" dirty="0"/>
          </a:p>
          <a:p>
            <a:pPr marL="119062" indent="0">
              <a:buNone/>
            </a:pPr>
            <a:endParaRPr lang="en-US" sz="1600" dirty="0"/>
          </a:p>
          <a:p>
            <a:pPr marL="119062" indent="0">
              <a:buNone/>
            </a:pPr>
            <a:r>
              <a:rPr lang="en-US" sz="1600" dirty="0"/>
              <a:t>A t-distribution with a sample size of infinity IS a z-distribution. 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33794" name="Picture 2" descr="Normal Distribution (Statistics) - The Ultimate Guide">
            <a:extLst>
              <a:ext uri="{FF2B5EF4-FFF2-40B4-BE49-F238E27FC236}">
                <a16:creationId xmlns:a16="http://schemas.microsoft.com/office/drawing/2014/main" id="{C0CBE51E-4C9B-C74B-912F-6C1AC4B9E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284" y="1905000"/>
            <a:ext cx="5650165" cy="403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2" name="Picture 2" descr="The t-Distribution | Introduction to Statistics | JMP">
            <a:extLst>
              <a:ext uri="{FF2B5EF4-FFF2-40B4-BE49-F238E27FC236}">
                <a16:creationId xmlns:a16="http://schemas.microsoft.com/office/drawing/2014/main" id="{8EC2199A-987A-6545-9AD5-897746344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438400"/>
            <a:ext cx="5294979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560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BFA0D-7300-3C4D-82A1-427716DD4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Z-test vs. t-test</a:t>
            </a:r>
          </a:p>
        </p:txBody>
      </p:sp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8081BBA1-9E22-D94D-9061-C4D989A18D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158" y="1752600"/>
            <a:ext cx="3776642" cy="4625975"/>
          </a:xfr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E8347F0E-8E91-D14B-B0FD-1D7AA50D8F73}"/>
              </a:ext>
            </a:extLst>
          </p:cNvPr>
          <p:cNvSpPr/>
          <p:nvPr/>
        </p:nvSpPr>
        <p:spPr>
          <a:xfrm>
            <a:off x="2362200" y="5486400"/>
            <a:ext cx="2590800" cy="1143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892" name="Picture 4" descr="t Distribution Basic Concepts | Real Statistics Using Excel">
            <a:extLst>
              <a:ext uri="{FF2B5EF4-FFF2-40B4-BE49-F238E27FC236}">
                <a16:creationId xmlns:a16="http://schemas.microsoft.com/office/drawing/2014/main" id="{1305B781-48BC-C34E-849D-7E26FAF2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05000"/>
            <a:ext cx="4596667" cy="27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7B3CFAA-CA74-AA42-8CF5-CA47FDD1E99C}"/>
              </a:ext>
            </a:extLst>
          </p:cNvPr>
          <p:cNvSpPr/>
          <p:nvPr/>
        </p:nvSpPr>
        <p:spPr>
          <a:xfrm>
            <a:off x="201561" y="5185620"/>
            <a:ext cx="2438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9062" indent="0">
              <a:buNone/>
            </a:pPr>
            <a:r>
              <a:rPr lang="en-US" dirty="0"/>
              <a:t>A t-distribution with a sample size of infinity IS a z-distribution. </a:t>
            </a:r>
          </a:p>
        </p:txBody>
      </p:sp>
    </p:spTree>
    <p:extLst>
      <p:ext uri="{BB962C8B-B14F-4D97-AF65-F5344CB8AC3E}">
        <p14:creationId xmlns:p14="http://schemas.microsoft.com/office/powerpoint/2010/main" val="2190979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BFA0D-7300-3C4D-82A1-427716DD4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Degrees of Freedom</a:t>
            </a:r>
          </a:p>
        </p:txBody>
      </p:sp>
      <p:pic>
        <p:nvPicPr>
          <p:cNvPr id="37892" name="Picture 4" descr="t Distribution Basic Concepts | Real Statistics Using Excel">
            <a:extLst>
              <a:ext uri="{FF2B5EF4-FFF2-40B4-BE49-F238E27FC236}">
                <a16:creationId xmlns:a16="http://schemas.microsoft.com/office/drawing/2014/main" id="{1305B781-48BC-C34E-849D-7E26FAF2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05000"/>
            <a:ext cx="4596667" cy="27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63CF6-AD2C-A944-9D09-E79C0839F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1774825"/>
            <a:ext cx="3505200" cy="4625975"/>
          </a:xfrm>
        </p:spPr>
        <p:txBody>
          <a:bodyPr/>
          <a:lstStyle/>
          <a:p>
            <a:r>
              <a:rPr lang="en-US" sz="2400" dirty="0"/>
              <a:t>Degrees of freedom is, for most purposes, sample size minus the number of things you want to estimate.</a:t>
            </a:r>
          </a:p>
          <a:p>
            <a:endParaRPr lang="en-US" sz="2400" dirty="0"/>
          </a:p>
          <a:p>
            <a:r>
              <a:rPr lang="en-US" sz="2400" dirty="0"/>
              <a:t>Don’t worry about memorizing a definition, just know when to use it and what it means for your analysis.</a:t>
            </a:r>
          </a:p>
        </p:txBody>
      </p:sp>
    </p:spTree>
    <p:extLst>
      <p:ext uri="{BB962C8B-B14F-4D97-AF65-F5344CB8AC3E}">
        <p14:creationId xmlns:p14="http://schemas.microsoft.com/office/powerpoint/2010/main" val="298598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BFA0D-7300-3C4D-82A1-427716DD4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Z-test vs. 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638FB-238C-C247-8A56-1046BEAD2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42" y="1843548"/>
            <a:ext cx="2579435" cy="4625975"/>
          </a:xfrm>
        </p:spPr>
        <p:txBody>
          <a:bodyPr/>
          <a:lstStyle/>
          <a:p>
            <a:pPr marL="119062" indent="0">
              <a:buNone/>
            </a:pPr>
            <a:r>
              <a:rPr lang="en-US" sz="1600" dirty="0"/>
              <a:t>So…</a:t>
            </a:r>
          </a:p>
          <a:p>
            <a:pPr marL="119062" indent="0">
              <a:buNone/>
            </a:pPr>
            <a:endParaRPr lang="en-US" sz="1600" dirty="0"/>
          </a:p>
          <a:p>
            <a:pPr marL="119062" indent="0">
              <a:buNone/>
            </a:pPr>
            <a:endParaRPr lang="en-US" sz="1600" dirty="0"/>
          </a:p>
          <a:p>
            <a:pPr marL="119062" indent="0">
              <a:buNone/>
            </a:pPr>
            <a:r>
              <a:rPr lang="en-US" sz="1600" dirty="0"/>
              <a:t>You’ve done z-tests!</a:t>
            </a:r>
          </a:p>
          <a:p>
            <a:pPr marL="119062" indent="0">
              <a:buNone/>
            </a:pPr>
            <a:endParaRPr lang="en-US" sz="1600" dirty="0"/>
          </a:p>
          <a:p>
            <a:pPr marL="119062" indent="0">
              <a:buNone/>
            </a:pPr>
            <a:endParaRPr lang="en-US" sz="1600" dirty="0"/>
          </a:p>
          <a:p>
            <a:pPr marL="119062" indent="0">
              <a:buNone/>
            </a:pPr>
            <a:endParaRPr lang="en-US" sz="1600" dirty="0"/>
          </a:p>
          <a:p>
            <a:pPr marL="119062" indent="0">
              <a:buNone/>
            </a:pPr>
            <a:r>
              <a:rPr lang="en-US" sz="1600" dirty="0"/>
              <a:t>This is basically the same setup and procedures, with a few modifications to account for two things:</a:t>
            </a:r>
          </a:p>
          <a:p>
            <a:pPr marL="119062" indent="0">
              <a:buNone/>
            </a:pPr>
            <a:endParaRPr lang="en-US" sz="1600" dirty="0"/>
          </a:p>
          <a:p>
            <a:pPr marL="461962" indent="-342900">
              <a:buAutoNum type="arabicParenR"/>
            </a:pPr>
            <a:r>
              <a:rPr lang="en-US" sz="1600" dirty="0"/>
              <a:t>comparing two samples</a:t>
            </a:r>
          </a:p>
          <a:p>
            <a:pPr marL="461962" indent="-342900">
              <a:buAutoNum type="arabicParenR"/>
            </a:pPr>
            <a:r>
              <a:rPr lang="en-US" sz="1600" dirty="0"/>
              <a:t>we don’t know the standard deviation</a:t>
            </a:r>
          </a:p>
        </p:txBody>
      </p:sp>
      <p:pic>
        <p:nvPicPr>
          <p:cNvPr id="33794" name="Picture 2" descr="Normal Distribution (Statistics) - The Ultimate Guide">
            <a:extLst>
              <a:ext uri="{FF2B5EF4-FFF2-40B4-BE49-F238E27FC236}">
                <a16:creationId xmlns:a16="http://schemas.microsoft.com/office/drawing/2014/main" id="{C0CBE51E-4C9B-C74B-912F-6C1AC4B9E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284" y="1905000"/>
            <a:ext cx="5650165" cy="403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2" name="Picture 2" descr="The t-Distribution | Introduction to Statistics | JMP">
            <a:extLst>
              <a:ext uri="{FF2B5EF4-FFF2-40B4-BE49-F238E27FC236}">
                <a16:creationId xmlns:a16="http://schemas.microsoft.com/office/drawing/2014/main" id="{8EC2199A-987A-6545-9AD5-897746344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438400"/>
            <a:ext cx="5294979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512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would you run a  t-test?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3200" b="1" dirty="0"/>
          </a:p>
          <a:p>
            <a:pPr marL="0" indent="0" algn="ctr">
              <a:buNone/>
            </a:pPr>
            <a:endParaRPr lang="en-US" sz="3200" b="1" dirty="0"/>
          </a:p>
        </p:txBody>
      </p:sp>
      <p:sp>
        <p:nvSpPr>
          <p:cNvPr id="4" name="Rectangle 3"/>
          <p:cNvSpPr/>
          <p:nvPr/>
        </p:nvSpPr>
        <p:spPr>
          <a:xfrm>
            <a:off x="323850" y="1535345"/>
            <a:ext cx="8496300" cy="5724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Font typeface="Wingdings" pitchFamily="2" charset="2"/>
              <a:buNone/>
            </a:pPr>
            <a:r>
              <a:rPr lang="en-US" sz="2800" b="1" dirty="0"/>
              <a:t>Use the normal t-test when: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You have a continuous response variable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You want to test for a </a:t>
            </a:r>
            <a:r>
              <a:rPr lang="en-US" sz="2400" b="1" dirty="0"/>
              <a:t>difference</a:t>
            </a:r>
            <a:r>
              <a:rPr lang="en-US" sz="2400" dirty="0"/>
              <a:t> between two </a:t>
            </a:r>
            <a:r>
              <a:rPr lang="en-US" sz="2400" b="1" dirty="0"/>
              <a:t>sample means: </a:t>
            </a:r>
            <a:r>
              <a:rPr lang="en-US" sz="2400" dirty="0"/>
              <a:t>considering the variance within each group, do the groups belong to two distinct populations, or not?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Data is </a:t>
            </a:r>
            <a:r>
              <a:rPr lang="en-US" sz="2400" b="1" dirty="0"/>
              <a:t>normally distributed </a:t>
            </a:r>
            <a:r>
              <a:rPr lang="en-US" sz="2400" dirty="0"/>
              <a:t>and both groups have approximately </a:t>
            </a:r>
            <a:r>
              <a:rPr lang="en-US" sz="2400" b="1" dirty="0"/>
              <a:t>equal variance</a:t>
            </a:r>
          </a:p>
          <a:p>
            <a:pPr marL="1371600" lvl="2" indent="-457200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000" dirty="0"/>
              <a:t>If the groups are not related in any way = </a:t>
            </a:r>
            <a:r>
              <a:rPr lang="en-US" sz="2000" b="1" dirty="0"/>
              <a:t>Independent t-test</a:t>
            </a:r>
          </a:p>
          <a:p>
            <a:pPr marL="1371600" lvl="2" indent="-457200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000" dirty="0"/>
              <a:t>If the groups are related (paired) = </a:t>
            </a:r>
            <a:r>
              <a:rPr lang="en-US" sz="2000" b="1" dirty="0"/>
              <a:t>Dependent t-test                          </a:t>
            </a:r>
            <a:r>
              <a:rPr lang="en-US" sz="2000" dirty="0"/>
              <a:t>(or matched pairs t-test)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itchFamily="34" charset="0"/>
              <a:buChar char="•"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4884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would you run a  t-test?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3200" b="1" dirty="0"/>
          </a:p>
          <a:p>
            <a:pPr marL="0" indent="0" algn="ctr">
              <a:buNone/>
            </a:pPr>
            <a:endParaRPr lang="en-US" sz="3200" b="1" dirty="0"/>
          </a:p>
        </p:txBody>
      </p:sp>
      <p:pic>
        <p:nvPicPr>
          <p:cNvPr id="39938" name="Picture 2" descr="Independent Samples T-Test - StatsTest.com">
            <a:extLst>
              <a:ext uri="{FF2B5EF4-FFF2-40B4-BE49-F238E27FC236}">
                <a16:creationId xmlns:a16="http://schemas.microsoft.com/office/drawing/2014/main" id="{8E3B812B-2C94-4A46-8CE1-860A066C3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42870"/>
            <a:ext cx="5023314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Robustness of the two-sample t-test">
            <a:extLst>
              <a:ext uri="{FF2B5EF4-FFF2-40B4-BE49-F238E27FC236}">
                <a16:creationId xmlns:a16="http://schemas.microsoft.com/office/drawing/2014/main" id="{1CC65BF8-FEE0-F04E-AA80-4D7DE1E306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456195-C8BF-9D4D-95C8-B196E09C7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850" y="3429000"/>
            <a:ext cx="35115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882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When would you run a                          one-sample z-test?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971800" y="1594761"/>
            <a:ext cx="5301451" cy="714713"/>
            <a:chOff x="2362200" y="1776551"/>
            <a:chExt cx="5301451" cy="714713"/>
          </a:xfrm>
        </p:grpSpPr>
        <p:sp>
          <p:nvSpPr>
            <p:cNvPr id="5" name="TextBox 4"/>
            <p:cNvSpPr txBox="1"/>
            <p:nvPr/>
          </p:nvSpPr>
          <p:spPr>
            <a:xfrm>
              <a:off x="4144706" y="1776551"/>
              <a:ext cx="2595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Type of Response Data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62200" y="2121932"/>
              <a:ext cx="5301451" cy="369332"/>
            </a:xfrm>
            <a:prstGeom prst="rect">
              <a:avLst/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00B050"/>
                  </a:solidFill>
                </a:rPr>
                <a:t>Continuous     Counts (Frequency) 	    Categorical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447800" y="2590800"/>
            <a:ext cx="4724370" cy="668442"/>
            <a:chOff x="530263" y="2565454"/>
            <a:chExt cx="4724370" cy="668442"/>
          </a:xfrm>
        </p:grpSpPr>
        <p:sp>
          <p:nvSpPr>
            <p:cNvPr id="7" name="TextBox 6"/>
            <p:cNvSpPr txBox="1"/>
            <p:nvPr/>
          </p:nvSpPr>
          <p:spPr>
            <a:xfrm>
              <a:off x="1571097" y="2565454"/>
              <a:ext cx="215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Research Question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0263" y="2864564"/>
              <a:ext cx="4724370" cy="369332"/>
            </a:xfrm>
            <a:prstGeom prst="rect">
              <a:avLst/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00B050"/>
                  </a:solidFill>
                </a:rPr>
                <a:t>Difference      Relationships       Predictions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016332" y="3581400"/>
            <a:ext cx="5230406" cy="651032"/>
            <a:chOff x="1955074" y="3532761"/>
            <a:chExt cx="5230406" cy="651032"/>
          </a:xfrm>
        </p:grpSpPr>
        <p:sp>
          <p:nvSpPr>
            <p:cNvPr id="9" name="TextBox 8"/>
            <p:cNvSpPr txBox="1"/>
            <p:nvPr/>
          </p:nvSpPr>
          <p:spPr>
            <a:xfrm>
              <a:off x="1975856" y="3532761"/>
              <a:ext cx="2544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# Samples to Compare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955074" y="3876016"/>
              <a:ext cx="5230406" cy="307777"/>
            </a:xfrm>
            <a:prstGeom prst="rect">
              <a:avLst/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00B050"/>
                  </a:solidFill>
                </a:rPr>
                <a:t>   One        	                                 Two                   	&gt;Two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-76200" y="5218723"/>
            <a:ext cx="1155360" cy="138499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r"/>
            <a:endParaRPr lang="en-US" sz="1400" i="1" dirty="0">
              <a:solidFill>
                <a:srgbClr val="FFC000"/>
              </a:solidFill>
            </a:endParaRPr>
          </a:p>
          <a:p>
            <a:pPr algn="r"/>
            <a:r>
              <a:rPr lang="en-US" sz="1400" i="1" dirty="0">
                <a:solidFill>
                  <a:srgbClr val="FFC000"/>
                </a:solidFill>
              </a:rPr>
              <a:t>Parametric</a:t>
            </a:r>
          </a:p>
          <a:p>
            <a:pPr algn="r"/>
            <a:endParaRPr lang="en-US" sz="1400" i="1" dirty="0">
              <a:solidFill>
                <a:srgbClr val="FFC000"/>
              </a:solidFill>
            </a:endParaRPr>
          </a:p>
          <a:p>
            <a:pPr algn="r"/>
            <a:endParaRPr lang="en-US" sz="1400" i="1" dirty="0">
              <a:solidFill>
                <a:srgbClr val="FFC000"/>
              </a:solidFill>
            </a:endParaRPr>
          </a:p>
          <a:p>
            <a:pPr algn="r"/>
            <a:r>
              <a:rPr lang="en-US" sz="1400" i="1" dirty="0">
                <a:solidFill>
                  <a:srgbClr val="FFC000"/>
                </a:solidFill>
              </a:rPr>
              <a:t>Non-Parametric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68838" y="5429974"/>
            <a:ext cx="1146363" cy="43088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FFFF"/>
                </a:solidFill>
              </a:rPr>
              <a:t>One sample z-test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45513" y="6119336"/>
            <a:ext cx="1177649" cy="60016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FFFF"/>
                </a:solidFill>
              </a:rPr>
              <a:t>Wilcoxon signed rank</a:t>
            </a:r>
          </a:p>
          <a:p>
            <a:pPr algn="ctr"/>
            <a:r>
              <a:rPr lang="en-US" sz="1100" dirty="0">
                <a:solidFill>
                  <a:srgbClr val="FFFFFF"/>
                </a:solidFill>
              </a:rPr>
              <a:t>z-test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604459" y="2273932"/>
            <a:ext cx="0" cy="426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057400" y="3276600"/>
            <a:ext cx="0" cy="426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1447800" y="4239579"/>
            <a:ext cx="194219" cy="1144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419600" y="5138243"/>
            <a:ext cx="0" cy="291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124200" y="5105400"/>
            <a:ext cx="0" cy="324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2406395" y="4495800"/>
            <a:ext cx="3111750" cy="646766"/>
            <a:chOff x="2406395" y="4597379"/>
            <a:chExt cx="3111750" cy="646766"/>
          </a:xfrm>
        </p:grpSpPr>
        <p:sp>
          <p:nvSpPr>
            <p:cNvPr id="23" name="TextBox 22"/>
            <p:cNvSpPr txBox="1"/>
            <p:nvPr/>
          </p:nvSpPr>
          <p:spPr>
            <a:xfrm>
              <a:off x="2537842" y="4597379"/>
              <a:ext cx="29803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Are Samples Independent?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406395" y="4936368"/>
              <a:ext cx="2807179" cy="307777"/>
            </a:xfrm>
            <a:prstGeom prst="rect">
              <a:avLst/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00B050"/>
                  </a:solidFill>
                </a:rPr>
                <a:t>          Yes  	   	No           </a:t>
              </a:r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>
            <a:off x="3809984" y="4078543"/>
            <a:ext cx="0" cy="483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511988" y="5429974"/>
            <a:ext cx="993212" cy="4308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FFFF"/>
                </a:solidFill>
              </a:rPr>
              <a:t>Independent      t-test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801987" y="5429974"/>
            <a:ext cx="1214102" cy="6001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FFFF"/>
                </a:solidFill>
              </a:rPr>
              <a:t>Dependent        t-test       (matched pairs)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523104" y="5995559"/>
            <a:ext cx="1016566" cy="7694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FFFF"/>
                </a:solidFill>
              </a:rPr>
              <a:t>Wilcoxon signed rank Independent t-test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B7F2FF-5993-F568-0789-F7EC25F7F730}"/>
              </a:ext>
            </a:extLst>
          </p:cNvPr>
          <p:cNvSpPr txBox="1"/>
          <p:nvPr/>
        </p:nvSpPr>
        <p:spPr>
          <a:xfrm>
            <a:off x="3900755" y="6046581"/>
            <a:ext cx="1016566" cy="7694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FFFF"/>
                </a:solidFill>
              </a:rPr>
              <a:t>Wilcoxon signed rank Dependent </a:t>
            </a:r>
          </a:p>
          <a:p>
            <a:pPr algn="ctr"/>
            <a:r>
              <a:rPr lang="en-US" sz="1100" dirty="0">
                <a:solidFill>
                  <a:srgbClr val="FFFFFF"/>
                </a:solidFill>
              </a:rPr>
              <a:t>t-test</a:t>
            </a:r>
          </a:p>
        </p:txBody>
      </p:sp>
    </p:spTree>
    <p:extLst>
      <p:ext uri="{BB962C8B-B14F-4D97-AF65-F5344CB8AC3E}">
        <p14:creationId xmlns:p14="http://schemas.microsoft.com/office/powerpoint/2010/main" val="548164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790A6-B0FA-0E0A-DE85-4536DF98C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Options: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57E448-AA0C-AED7-CBC3-DBC0C0953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430236"/>
            <a:ext cx="7596622" cy="42832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6663A0-C3EF-03F4-76A7-4FA233CB6BD3}"/>
              </a:ext>
            </a:extLst>
          </p:cNvPr>
          <p:cNvSpPr txBox="1"/>
          <p:nvPr/>
        </p:nvSpPr>
        <p:spPr>
          <a:xfrm>
            <a:off x="76200" y="3200400"/>
            <a:ext cx="26661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Normal</a:t>
            </a:r>
          </a:p>
        </p:txBody>
      </p:sp>
      <p:pic>
        <p:nvPicPr>
          <p:cNvPr id="10242" name="Picture 2" descr="abnormal | Young frankenstein, Funny movies, Frankenstein">
            <a:extLst>
              <a:ext uri="{FF2B5EF4-FFF2-40B4-BE49-F238E27FC236}">
                <a16:creationId xmlns:a16="http://schemas.microsoft.com/office/drawing/2014/main" id="{075469FF-86FA-2B2B-5035-889B95F91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57" y="4571837"/>
            <a:ext cx="2565400" cy="183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FD4C91-7DB8-5DAA-D636-C2180B8FF725}"/>
              </a:ext>
            </a:extLst>
          </p:cNvPr>
          <p:cNvSpPr txBox="1"/>
          <p:nvPr/>
        </p:nvSpPr>
        <p:spPr>
          <a:xfrm>
            <a:off x="3200400" y="2137848"/>
            <a:ext cx="1846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Unpaired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224C58-1D28-E5BF-1876-8FDA9EFA4478}"/>
              </a:ext>
            </a:extLst>
          </p:cNvPr>
          <p:cNvSpPr txBox="1"/>
          <p:nvPr/>
        </p:nvSpPr>
        <p:spPr>
          <a:xfrm>
            <a:off x="6705600" y="2137848"/>
            <a:ext cx="1369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Paired</a:t>
            </a:r>
          </a:p>
        </p:txBody>
      </p:sp>
    </p:spTree>
    <p:extLst>
      <p:ext uri="{BB962C8B-B14F-4D97-AF65-F5344CB8AC3E}">
        <p14:creationId xmlns:p14="http://schemas.microsoft.com/office/powerpoint/2010/main" val="4050022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013EA-20A5-C76B-58A3-2A80D03AC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vs. Non-parametric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2F2F6-1A10-592C-D429-20D13A299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Wilcoxon, test is done on these ranks:</a:t>
            </a:r>
          </a:p>
        </p:txBody>
      </p:sp>
      <p:pic>
        <p:nvPicPr>
          <p:cNvPr id="9218" name="Picture 2" descr="Wilcoxon Signed-Rank Test - Nonparametric Methods | Biostatistics">
            <a:extLst>
              <a:ext uri="{FF2B5EF4-FFF2-40B4-BE49-F238E27FC236}">
                <a16:creationId xmlns:a16="http://schemas.microsoft.com/office/drawing/2014/main" id="{C181F3A2-70AA-62B8-14CE-49BC8111C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527300"/>
            <a:ext cx="7315200" cy="387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06275FF-0187-2194-230B-E0DFCDDC5BC1}"/>
              </a:ext>
            </a:extLst>
          </p:cNvPr>
          <p:cNvSpPr/>
          <p:nvPr/>
        </p:nvSpPr>
        <p:spPr>
          <a:xfrm>
            <a:off x="6705600" y="1905000"/>
            <a:ext cx="1981200" cy="4953000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348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3000" y="5257800"/>
            <a:ext cx="8077200" cy="167335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>
                <a:solidFill>
                  <a:schemeClr val="accent1">
                    <a:satMod val="150000"/>
                  </a:schemeClr>
                </a:solidFill>
              </a:rPr>
              <a:t>Yay…..More Inferential Statistics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0"/>
            <a:ext cx="7620000" cy="1658938"/>
          </a:xfrm>
        </p:spPr>
        <p:txBody>
          <a:bodyPr/>
          <a:lstStyle/>
          <a:p>
            <a:pPr eaLnBrk="1" hangingPunct="1"/>
            <a:r>
              <a:rPr lang="en-US" sz="2800" dirty="0">
                <a:sym typeface="Wingdings" pitchFamily="2" charset="2"/>
              </a:rPr>
              <a:t>  </a:t>
            </a:r>
            <a:endParaRPr lang="en-US" sz="2800" dirty="0"/>
          </a:p>
          <a:p>
            <a:pPr eaLnBrk="1" hangingPunct="1"/>
            <a:r>
              <a:rPr lang="en-US" sz="2800" b="1" i="1" dirty="0">
                <a:latin typeface="Palatino Linotype" pitchFamily="18" charset="0"/>
              </a:rPr>
              <a:t>T-tests</a:t>
            </a:r>
            <a:endParaRPr lang="en-US" sz="2800" dirty="0"/>
          </a:p>
          <a:p>
            <a:pPr eaLnBrk="1" hangingPunct="1"/>
            <a:r>
              <a:rPr lang="en-US" sz="2800" dirty="0"/>
              <a:t>Tests Between the Means of Different Groups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-762000" y="1143000"/>
            <a:ext cx="7620000" cy="1658938"/>
          </a:xfrm>
          <a:prstGeom prst="rect">
            <a:avLst/>
          </a:prstGeom>
        </p:spPr>
        <p:txBody>
          <a:bodyPr lIns="118872" tIns="0" rIns="45720" bIns="0" anchor="b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defRPr/>
            </a:pPr>
            <a:r>
              <a:rPr lang="en-US" sz="2800" b="1" dirty="0">
                <a:solidFill>
                  <a:srgbClr val="FFFFFF"/>
                </a:solidFill>
                <a:latin typeface="+mn-lt"/>
              </a:rPr>
              <a:t>Aka  Comparison of Two Means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2971800"/>
            <a:ext cx="3456755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96838"/>
            <a:ext cx="8001000" cy="14128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900" dirty="0">
                <a:solidFill>
                  <a:schemeClr val="accent1">
                    <a:satMod val="150000"/>
                  </a:schemeClr>
                </a:solidFill>
              </a:rPr>
              <a:t>Independent vs. Dependent groups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676400"/>
            <a:ext cx="9067800" cy="4625975"/>
          </a:xfrm>
        </p:spPr>
        <p:txBody>
          <a:bodyPr/>
          <a:lstStyle/>
          <a:p>
            <a:pPr marL="119062" indent="0" eaLnBrk="1" hangingPunct="1">
              <a:buNone/>
            </a:pPr>
            <a:r>
              <a:rPr lang="en-US" dirty="0"/>
              <a:t>How do I know if my samples are independent or dependent?  </a:t>
            </a:r>
          </a:p>
          <a:p>
            <a:pPr marL="119062" indent="0" eaLnBrk="1" hangingPunct="1">
              <a:buNone/>
            </a:pPr>
            <a:endParaRPr lang="en-US" sz="2000" dirty="0"/>
          </a:p>
          <a:p>
            <a:pPr marL="119062" indent="0" eaLnBrk="1" hangingPunct="1">
              <a:buNone/>
            </a:pPr>
            <a:r>
              <a:rPr lang="en-US" sz="2000" dirty="0"/>
              <a:t>Can you tell exactly which observation should be paired with which other observation?  If you can’t tell, your groups are independent</a:t>
            </a:r>
          </a:p>
          <a:p>
            <a:pPr marL="119062" indent="0" eaLnBrk="1" hangingPunct="1">
              <a:buNone/>
            </a:pP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14350" y="3988665"/>
            <a:ext cx="416329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Examples of Independent Samples</a:t>
            </a:r>
          </a:p>
          <a:p>
            <a:endParaRPr lang="en-US" dirty="0">
              <a:solidFill>
                <a:schemeClr val="accent4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Treated and untreated, randomly located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Monitoring sites set up with Systematic (grid) 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Infested and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uninfested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forest stands selected with stratified random sampling</a:t>
            </a:r>
          </a:p>
          <a:p>
            <a:endParaRPr lang="en-US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63390" y="3988665"/>
            <a:ext cx="40663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Examples of Dependent Samples</a:t>
            </a:r>
          </a:p>
          <a:p>
            <a:endParaRPr lang="en-US" dirty="0">
              <a:solidFill>
                <a:schemeClr val="accent4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Before and After data taken on the same observation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Paired watersheds /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Parent / offspring studies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Twin studies / partner studies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44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96838"/>
            <a:ext cx="8001000" cy="14128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900" dirty="0">
                <a:solidFill>
                  <a:schemeClr val="accent1">
                    <a:satMod val="150000"/>
                  </a:schemeClr>
                </a:solidFill>
              </a:rPr>
              <a:t>Independent vs. Dependent groups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676400"/>
            <a:ext cx="3886200" cy="4625975"/>
          </a:xfrm>
        </p:spPr>
        <p:txBody>
          <a:bodyPr/>
          <a:lstStyle/>
          <a:p>
            <a:pPr marL="119062" indent="0" eaLnBrk="1" hangingPunct="1">
              <a:buNone/>
            </a:pPr>
            <a:r>
              <a:rPr lang="en-US" dirty="0"/>
              <a:t>Independent t-test </a:t>
            </a:r>
            <a:r>
              <a:rPr lang="en-US" sz="2000" dirty="0"/>
              <a:t>quantifies the difference between sample means (numerator) vs. the amount of variability in the samples (denominator)</a:t>
            </a:r>
          </a:p>
          <a:p>
            <a:pPr marL="119062" indent="0" eaLnBrk="1" hangingPunct="1">
              <a:buNone/>
            </a:pPr>
            <a:endParaRPr lang="en-US" sz="2000" dirty="0"/>
          </a:p>
          <a:p>
            <a:pPr marL="119062" indent="0" eaLnBrk="1" hangingPunct="1">
              <a:buNone/>
            </a:pPr>
            <a:endParaRPr lang="en-US" sz="2000" dirty="0"/>
          </a:p>
          <a:p>
            <a:pPr marL="119062" indent="0" eaLnBrk="1" hangingPunct="1">
              <a:buNone/>
            </a:pPr>
            <a:endParaRPr lang="en-US" sz="2000" dirty="0"/>
          </a:p>
          <a:p>
            <a:pPr marL="119062" indent="0" eaLnBrk="1" hangingPunct="1">
              <a:buNone/>
            </a:pPr>
            <a:endParaRPr lang="en-US" sz="2000" dirty="0"/>
          </a:p>
          <a:p>
            <a:pPr marL="119062" indent="0" eaLnBrk="1" hangingPunct="1">
              <a:buNone/>
            </a:pPr>
            <a:endParaRPr lang="en-US" sz="2000" dirty="0"/>
          </a:p>
          <a:p>
            <a:pPr marL="119062" indent="0" eaLnBrk="1" hangingPunct="1">
              <a:buNone/>
            </a:pPr>
            <a:r>
              <a:rPr lang="en-US" sz="2000" dirty="0"/>
              <a:t>DF (for the critical value) =                                 </a:t>
            </a:r>
          </a:p>
          <a:p>
            <a:pPr marL="119062" indent="0" eaLnBrk="1" hangingPunct="1">
              <a:buNone/>
            </a:pPr>
            <a:endParaRPr lang="en-US" sz="2000" dirty="0"/>
          </a:p>
          <a:p>
            <a:pPr marL="119062" indent="0" algn="ctr" eaLnBrk="1" hangingPunct="1">
              <a:buNone/>
            </a:pPr>
            <a:r>
              <a:rPr lang="en-US" sz="2000" dirty="0"/>
              <a:t>DF (for the critical value) =                                 </a:t>
            </a:r>
            <a:r>
              <a:rPr lang="en-US" sz="2400" b="1" dirty="0"/>
              <a:t>(n</a:t>
            </a:r>
            <a:r>
              <a:rPr lang="en-US" sz="2400" b="1" baseline="-25000" dirty="0"/>
              <a:t>1</a:t>
            </a:r>
            <a:r>
              <a:rPr lang="en-US" sz="2400" b="1" dirty="0"/>
              <a:t> + n</a:t>
            </a:r>
            <a:r>
              <a:rPr lang="en-US" sz="2400" b="1" baseline="-25000" dirty="0"/>
              <a:t>2</a:t>
            </a:r>
            <a:r>
              <a:rPr lang="en-US" sz="2400" b="1" dirty="0"/>
              <a:t>)-2</a:t>
            </a:r>
          </a:p>
          <a:p>
            <a:pPr marL="119062" indent="0" eaLnBrk="1" hangingPunct="1">
              <a:buNone/>
            </a:pPr>
            <a:endParaRPr lang="en-US" dirty="0"/>
          </a:p>
          <a:p>
            <a:pPr eaLnBrk="1" hangingPunct="1"/>
            <a:endParaRPr lang="en-US" dirty="0"/>
          </a:p>
          <a:p>
            <a:pPr marL="119062" indent="0" eaLnBrk="1" hangingPunct="1">
              <a:buNone/>
            </a:pPr>
            <a:endParaRPr lang="en-US" dirty="0"/>
          </a:p>
        </p:txBody>
      </p:sp>
      <p:pic>
        <p:nvPicPr>
          <p:cNvPr id="14340" name="Picture 10" descr="formula11"/>
          <p:cNvPicPr>
            <a:picLocks noChangeAspect="1" noChangeArrowheads="1"/>
          </p:cNvPicPr>
          <p:nvPr/>
        </p:nvPicPr>
        <p:blipFill>
          <a:blip r:embed="rId2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989387"/>
            <a:ext cx="4347273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803569" y="1666071"/>
            <a:ext cx="4111831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4864" tIns="91440" rIns="91440" bIns="45720" numCol="1" anchor="t" anchorCtr="0" compatLnSpc="1">
            <a:prstTxWarp prst="textNoShape">
              <a:avLst/>
            </a:prstTxWarp>
          </a:bodyPr>
          <a:lstStyle>
            <a:lvl1pPr marL="43815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itchFamily="18" charset="2"/>
              <a:buChar char="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02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itchFamily="2" charset="2"/>
              <a:buChar char="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66C7D"/>
              </a:buClr>
              <a:buFont typeface="Arial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025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Font typeface="Arial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575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8651"/>
              </a:buClr>
              <a:buFont typeface="Wingdings 3" pitchFamily="18" charset="2"/>
              <a:buChar char=""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9062" indent="0" eaLnBrk="1" hangingPunct="1">
              <a:buFont typeface="Wingdings 2" pitchFamily="18" charset="2"/>
              <a:buNone/>
            </a:pPr>
            <a:r>
              <a:rPr lang="en-US" dirty="0"/>
              <a:t>Dependent t-test </a:t>
            </a:r>
            <a:r>
              <a:rPr lang="en-US" sz="2000" dirty="0"/>
              <a:t>quantifies the magnitude of the difference between paired observations (numerator) vs. the amount of variability in the samples (denominator)</a:t>
            </a:r>
          </a:p>
          <a:p>
            <a:pPr marL="119062" indent="0" eaLnBrk="1" hangingPunct="1">
              <a:buFont typeface="Wingdings 2" pitchFamily="18" charset="2"/>
              <a:buNone/>
            </a:pPr>
            <a:endParaRPr lang="en-US" sz="2000" dirty="0"/>
          </a:p>
          <a:p>
            <a:pPr marL="119062" indent="0" eaLnBrk="1" hangingPunct="1">
              <a:buFont typeface="Wingdings 2" pitchFamily="18" charset="2"/>
              <a:buNone/>
            </a:pPr>
            <a:endParaRPr lang="en-US" sz="2000" dirty="0"/>
          </a:p>
          <a:p>
            <a:pPr marL="119062" indent="0" eaLnBrk="1" hangingPunct="1">
              <a:buFont typeface="Wingdings 2" pitchFamily="18" charset="2"/>
              <a:buNone/>
            </a:pPr>
            <a:endParaRPr lang="en-US" sz="2000" dirty="0"/>
          </a:p>
          <a:p>
            <a:pPr marL="119062" indent="0" eaLnBrk="1" hangingPunct="1">
              <a:buFont typeface="Wingdings 2" pitchFamily="18" charset="2"/>
              <a:buNone/>
            </a:pPr>
            <a:endParaRPr lang="en-US" sz="2000" dirty="0"/>
          </a:p>
          <a:p>
            <a:pPr marL="119062" indent="0" eaLnBrk="1" hangingPunct="1">
              <a:buFont typeface="Wingdings 2" pitchFamily="18" charset="2"/>
              <a:buNone/>
            </a:pPr>
            <a:endParaRPr lang="en-US" sz="2000" dirty="0"/>
          </a:p>
          <a:p>
            <a:pPr marL="119062" indent="0" algn="ctr" eaLnBrk="1" hangingPunct="1">
              <a:buFont typeface="Wingdings 2" pitchFamily="18" charset="2"/>
              <a:buNone/>
            </a:pPr>
            <a:r>
              <a:rPr lang="en-US" sz="2000" dirty="0"/>
              <a:t>DF (for the critical value) =                                 </a:t>
            </a:r>
            <a:r>
              <a:rPr lang="en-US" sz="2000" b="1" dirty="0"/>
              <a:t>n-1 </a:t>
            </a:r>
            <a:r>
              <a:rPr lang="en-US" sz="2000" dirty="0"/>
              <a:t>   </a:t>
            </a:r>
          </a:p>
          <a:p>
            <a:pPr marL="119062" indent="0" algn="ctr" eaLnBrk="1" hangingPunct="1">
              <a:buFont typeface="Wingdings 2" pitchFamily="18" charset="2"/>
              <a:buNone/>
            </a:pPr>
            <a:r>
              <a:rPr lang="en-US" sz="2000" dirty="0"/>
              <a:t>where n is the number of paired observations</a:t>
            </a:r>
            <a:endParaRPr lang="en-US" dirty="0"/>
          </a:p>
          <a:p>
            <a:pPr eaLnBrk="1" hangingPunct="1"/>
            <a:endParaRPr lang="en-US" dirty="0"/>
          </a:p>
          <a:p>
            <a:pPr marL="119062" indent="0" eaLnBrk="1" hangingPunct="1">
              <a:buFont typeface="Wingdings 2" pitchFamily="18" charset="2"/>
              <a:buNone/>
            </a:pPr>
            <a:endParaRPr lang="en-US" dirty="0"/>
          </a:p>
        </p:txBody>
      </p:sp>
      <p:pic>
        <p:nvPicPr>
          <p:cNvPr id="6" name="Picture 8" descr="formula10"/>
          <p:cNvPicPr>
            <a:picLocks noChangeAspect="1" noChangeArrowheads="1"/>
          </p:cNvPicPr>
          <p:nvPr/>
        </p:nvPicPr>
        <p:blipFill>
          <a:blip r:embed="rId3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941033"/>
            <a:ext cx="3358738" cy="1343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528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Basic Steps for an Inferential t-Test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1" y="1599395"/>
            <a:ext cx="8516268" cy="47244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3600" dirty="0"/>
              <a:t>Our quest for the nest two weeks: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3600" dirty="0"/>
              <a:t>	Learning the nuances.</a:t>
            </a:r>
          </a:p>
        </p:txBody>
      </p:sp>
      <p:pic>
        <p:nvPicPr>
          <p:cNvPr id="11266" name="Picture 2" descr="It's Dangerous to go Alone! - Legend of Zelda Part 1 - YouTube">
            <a:extLst>
              <a:ext uri="{FF2B5EF4-FFF2-40B4-BE49-F238E27FC236}">
                <a16:creationId xmlns:a16="http://schemas.microsoft.com/office/drawing/2014/main" id="{5C27BC18-EC53-9689-0014-6CA414440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37" y="2898675"/>
            <a:ext cx="6781800" cy="381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F4CFE83-E24D-C635-8D2E-1E3E1A2FDD66}"/>
              </a:ext>
            </a:extLst>
          </p:cNvPr>
          <p:cNvSpPr/>
          <p:nvPr/>
        </p:nvSpPr>
        <p:spPr>
          <a:xfrm>
            <a:off x="2743199" y="5486400"/>
            <a:ext cx="3372581" cy="12161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8" name="Picture 4" descr="Install R and Rstudio: why R rocks 💻 🔥">
            <a:extLst>
              <a:ext uri="{FF2B5EF4-FFF2-40B4-BE49-F238E27FC236}">
                <a16:creationId xmlns:a16="http://schemas.microsoft.com/office/drawing/2014/main" id="{5E5D2E08-198B-E12E-7DF8-762D6F832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5542754"/>
            <a:ext cx="2858963" cy="100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443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11F35-C545-1FB5-EE8D-41B4BD48D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4B555-942A-C69C-AE54-E305E8520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F87C70-3013-2E9C-7AF4-E7A2C4691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25" y="228600"/>
            <a:ext cx="8140368" cy="647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47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Basic Steps for an Inferential t-Test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1037" y="1599395"/>
            <a:ext cx="8022431" cy="47244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800" dirty="0"/>
              <a:t>Assume that you have a research question and data in hand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sz="18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800" b="1" u="sng" dirty="0">
                <a:solidFill>
                  <a:srgbClr val="FF0000"/>
                </a:solidFill>
              </a:rPr>
              <a:t>Follow these steps</a:t>
            </a:r>
            <a:r>
              <a:rPr lang="en-US" sz="1800" u="sng" dirty="0"/>
              <a:t>:</a:t>
            </a:r>
          </a:p>
          <a:p>
            <a:pPr eaLnBrk="1" hangingPunct="1">
              <a:spcBef>
                <a:spcPts val="800"/>
              </a:spcBef>
            </a:pPr>
            <a:r>
              <a:rPr lang="en-US" sz="1800" dirty="0"/>
              <a:t> A statement of null hypothesis. </a:t>
            </a:r>
            <a:r>
              <a:rPr lang="en-US" sz="1800" b="1" i="1" dirty="0"/>
              <a:t>H</a:t>
            </a:r>
            <a:r>
              <a:rPr lang="en-US" sz="1800" b="1" i="1" baseline="-25000" dirty="0"/>
              <a:t>0</a:t>
            </a:r>
            <a:r>
              <a:rPr lang="en-US" sz="1800" b="1" i="1" dirty="0"/>
              <a:t> = u</a:t>
            </a:r>
            <a:r>
              <a:rPr lang="en-US" sz="1800" b="1" i="1" baseline="-25000" dirty="0"/>
              <a:t>1</a:t>
            </a:r>
            <a:r>
              <a:rPr lang="en-US" sz="1800" b="1" i="1" dirty="0"/>
              <a:t> = u </a:t>
            </a:r>
            <a:r>
              <a:rPr lang="en-US" sz="1800" b="1" i="1" baseline="-25000" dirty="0"/>
              <a:t>2</a:t>
            </a:r>
          </a:p>
          <a:p>
            <a:pPr eaLnBrk="1" hangingPunct="1">
              <a:spcBef>
                <a:spcPts val="800"/>
              </a:spcBef>
            </a:pPr>
            <a:r>
              <a:rPr lang="en-US" sz="1800" dirty="0"/>
              <a:t>Set the level of Type I error risk (alpha)</a:t>
            </a:r>
          </a:p>
          <a:p>
            <a:pPr eaLnBrk="1" hangingPunct="1">
              <a:spcBef>
                <a:spcPts val="800"/>
              </a:spcBef>
            </a:pPr>
            <a:r>
              <a:rPr lang="en-US" sz="1800" dirty="0"/>
              <a:t>Test for assumptions</a:t>
            </a:r>
          </a:p>
          <a:p>
            <a:pPr lvl="1" eaLnBrk="1" hangingPunct="1">
              <a:spcBef>
                <a:spcPts val="800"/>
              </a:spcBef>
            </a:pPr>
            <a:r>
              <a:rPr lang="en-US" sz="1400" dirty="0"/>
              <a:t>Analyze data distribution</a:t>
            </a:r>
          </a:p>
          <a:p>
            <a:pPr lvl="1" eaLnBrk="1" hangingPunct="1">
              <a:spcBef>
                <a:spcPts val="800"/>
              </a:spcBef>
            </a:pPr>
            <a:r>
              <a:rPr lang="en-US" sz="1400" dirty="0"/>
              <a:t>Test for equal variance between groups </a:t>
            </a:r>
          </a:p>
          <a:p>
            <a:pPr lvl="1" eaLnBrk="1" hangingPunct="1">
              <a:spcBef>
                <a:spcPts val="800"/>
              </a:spcBef>
            </a:pPr>
            <a:r>
              <a:rPr lang="en-US" sz="1400" dirty="0"/>
              <a:t>Independent or dependent groups</a:t>
            </a:r>
          </a:p>
          <a:p>
            <a:pPr eaLnBrk="1" hangingPunct="1">
              <a:spcBef>
                <a:spcPts val="800"/>
              </a:spcBef>
            </a:pPr>
            <a:r>
              <a:rPr lang="en-US" sz="1800" dirty="0"/>
              <a:t>Choose the appropriate test.</a:t>
            </a:r>
          </a:p>
          <a:p>
            <a:pPr eaLnBrk="1" hangingPunct="1">
              <a:spcBef>
                <a:spcPts val="800"/>
              </a:spcBef>
            </a:pPr>
            <a:r>
              <a:rPr lang="en-US" sz="1800" dirty="0"/>
              <a:t>Compute the test statistic (</a:t>
            </a:r>
            <a:r>
              <a:rPr lang="en-US" sz="1800" b="1" dirty="0"/>
              <a:t>obtained</a:t>
            </a:r>
            <a:r>
              <a:rPr lang="en-US" sz="1800" dirty="0"/>
              <a:t>) value</a:t>
            </a:r>
          </a:p>
          <a:p>
            <a:pPr eaLnBrk="1" hangingPunct="1">
              <a:spcBef>
                <a:spcPts val="800"/>
              </a:spcBef>
            </a:pPr>
            <a:r>
              <a:rPr lang="en-US" sz="1800" dirty="0"/>
              <a:t>Assess significance:</a:t>
            </a:r>
          </a:p>
          <a:p>
            <a:pPr lvl="1" eaLnBrk="1" hangingPunct="1">
              <a:spcBef>
                <a:spcPts val="800"/>
              </a:spcBef>
            </a:pPr>
            <a:r>
              <a:rPr lang="en-US" sz="1400" dirty="0"/>
              <a:t>Determine the critical value needed to  reject the null hypothesis and compare it to your calculated test statistic</a:t>
            </a:r>
          </a:p>
          <a:p>
            <a:pPr lvl="1" eaLnBrk="1" hangingPunct="1">
              <a:spcBef>
                <a:spcPts val="800"/>
              </a:spcBef>
            </a:pPr>
            <a:r>
              <a:rPr lang="en-US" sz="1400" dirty="0"/>
              <a:t>Determine the p-value associated with your calculated test statistic   </a:t>
            </a:r>
          </a:p>
          <a:p>
            <a:pPr eaLnBrk="1" hangingPunct="1">
              <a:spcBef>
                <a:spcPts val="800"/>
              </a:spcBef>
            </a:pPr>
            <a:r>
              <a:rPr lang="en-US" sz="1800" dirty="0"/>
              <a:t>Summarize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996093" y="2504367"/>
            <a:ext cx="21900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Including if a 1 or 2-tailed test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83783" y="2888564"/>
            <a:ext cx="3496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Usually &lt; 0.05 but adjustable to manage power</a:t>
            </a:r>
          </a:p>
        </p:txBody>
      </p:sp>
      <p:sp>
        <p:nvSpPr>
          <p:cNvPr id="4" name="Rectangle 3"/>
          <p:cNvSpPr/>
          <p:nvPr/>
        </p:nvSpPr>
        <p:spPr>
          <a:xfrm>
            <a:off x="3844076" y="3563174"/>
            <a:ext cx="2608406" cy="264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eaLnBrk="1" hangingPunct="1">
              <a:lnSpc>
                <a:spcPct val="80000"/>
              </a:lnSpc>
              <a:buNone/>
            </a:pPr>
            <a:r>
              <a:rPr lang="en-US" sz="1400" i="1" dirty="0">
                <a:solidFill>
                  <a:srgbClr val="FF0000"/>
                </a:solidFill>
              </a:rPr>
              <a:t>(parametric or non-parametric)</a:t>
            </a:r>
          </a:p>
        </p:txBody>
      </p:sp>
      <p:sp>
        <p:nvSpPr>
          <p:cNvPr id="8" name="Rectangle 7"/>
          <p:cNvSpPr/>
          <p:nvPr/>
        </p:nvSpPr>
        <p:spPr>
          <a:xfrm>
            <a:off x="5638800" y="4942605"/>
            <a:ext cx="2084225" cy="264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eaLnBrk="1" hangingPunct="1">
              <a:lnSpc>
                <a:spcPct val="80000"/>
              </a:lnSpc>
              <a:buNone/>
            </a:pPr>
            <a:r>
              <a:rPr lang="en-US" sz="1400" i="1" dirty="0">
                <a:solidFill>
                  <a:srgbClr val="FF0000"/>
                </a:solidFill>
              </a:rPr>
              <a:t>Calculated from formula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61792" y="6475292"/>
            <a:ext cx="2821991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200" i="1" dirty="0">
                <a:solidFill>
                  <a:srgbClr val="FF0000"/>
                </a:solidFill>
              </a:rPr>
              <a:t>Clear, succinct paragraph with all pertinent information and interpretation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5907127" y="2284458"/>
            <a:ext cx="23679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ts val="800"/>
              </a:spcBef>
            </a:pPr>
            <a:r>
              <a:rPr lang="en-US" sz="1200" i="1" dirty="0">
                <a:solidFill>
                  <a:srgbClr val="FF0000"/>
                </a:solidFill>
              </a:rPr>
              <a:t>(Know the research Hypothesis)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410723" y="5867601"/>
            <a:ext cx="3273653" cy="264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eaLnBrk="1" hangingPunct="1">
              <a:lnSpc>
                <a:spcPct val="80000"/>
              </a:lnSpc>
              <a:buNone/>
            </a:pPr>
            <a:r>
              <a:rPr lang="en-US" sz="1400" i="1" dirty="0">
                <a:solidFill>
                  <a:srgbClr val="FF0000"/>
                </a:solidFill>
              </a:rPr>
              <a:t>|calculated| &gt; critical value = significant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788953" y="6340381"/>
            <a:ext cx="3219151" cy="264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eaLnBrk="1" hangingPunct="1">
              <a:lnSpc>
                <a:spcPct val="80000"/>
              </a:lnSpc>
              <a:buNone/>
            </a:pPr>
            <a:r>
              <a:rPr lang="en-US" sz="1400" i="1" dirty="0">
                <a:solidFill>
                  <a:srgbClr val="FF0000"/>
                </a:solidFill>
              </a:rPr>
              <a:t>P-value &lt; alpha threshold = significant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64398" y="4601196"/>
            <a:ext cx="3554178" cy="264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eaLnBrk="1" hangingPunct="1">
              <a:lnSpc>
                <a:spcPct val="80000"/>
              </a:lnSpc>
              <a:buNone/>
            </a:pPr>
            <a:r>
              <a:rPr lang="en-US" sz="1400" i="1" dirty="0">
                <a:solidFill>
                  <a:srgbClr val="FF0000"/>
                </a:solidFill>
              </a:rPr>
              <a:t>(e.g. one-tailed, independent pooled t-test)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55859" y="3914072"/>
            <a:ext cx="1854995" cy="264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eaLnBrk="1" hangingPunct="1">
              <a:lnSpc>
                <a:spcPct val="80000"/>
              </a:lnSpc>
              <a:buNone/>
            </a:pPr>
            <a:r>
              <a:rPr lang="en-US" sz="1400" i="1" dirty="0">
                <a:solidFill>
                  <a:srgbClr val="FF0000"/>
                </a:solidFill>
              </a:rPr>
              <a:t>(Pooled or </a:t>
            </a:r>
            <a:r>
              <a:rPr lang="en-US" sz="1400" i="1" dirty="0" err="1">
                <a:solidFill>
                  <a:srgbClr val="FF0000"/>
                </a:solidFill>
              </a:rPr>
              <a:t>unpooled</a:t>
            </a:r>
            <a:r>
              <a:rPr lang="en-US" sz="1400" i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227820" y="4221865"/>
            <a:ext cx="2430474" cy="264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eaLnBrk="1" hangingPunct="1">
              <a:lnSpc>
                <a:spcPct val="80000"/>
              </a:lnSpc>
              <a:buNone/>
            </a:pPr>
            <a:r>
              <a:rPr lang="en-US" sz="1400" i="1" dirty="0">
                <a:solidFill>
                  <a:srgbClr val="FF0000"/>
                </a:solidFill>
              </a:rPr>
              <a:t>(Independent or Dependent)</a:t>
            </a:r>
          </a:p>
        </p:txBody>
      </p:sp>
    </p:spTree>
    <p:extLst>
      <p:ext uri="{BB962C8B-B14F-4D97-AF65-F5344CB8AC3E}">
        <p14:creationId xmlns:p14="http://schemas.microsoft.com/office/powerpoint/2010/main" val="3729288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887AB-B11A-8ACD-98CB-64B463AEB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73E31-5C03-DB01-2561-F4E4B0451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1C77EF-7198-D133-9537-B4FD1BBD7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431305"/>
            <a:ext cx="6400800" cy="527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854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1">
                    <a:satMod val="150000"/>
                  </a:schemeClr>
                </a:solidFill>
              </a:rPr>
              <a:t>Using the Computer:  	 Normal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76200" y="1524000"/>
            <a:ext cx="8839200" cy="4625975"/>
          </a:xfrm>
        </p:spPr>
        <p:txBody>
          <a:bodyPr/>
          <a:lstStyle/>
          <a:p>
            <a:pPr eaLnBrk="1" hangingPunct="1"/>
            <a:r>
              <a:rPr lang="en-US" dirty="0"/>
              <a:t>Running a </a:t>
            </a:r>
            <a:r>
              <a:rPr lang="en-US" b="1" i="1" dirty="0"/>
              <a:t>t</a:t>
            </a:r>
            <a:r>
              <a:rPr lang="en-US" dirty="0"/>
              <a:t> Test  using R – </a:t>
            </a:r>
          </a:p>
          <a:p>
            <a:pPr eaLnBrk="1" hangingPunct="1"/>
            <a:endParaRPr lang="en-US" dirty="0"/>
          </a:p>
          <a:p>
            <a:pPr eaLnBrk="1" hangingPunct="1">
              <a:buFont typeface="Wingdings 2" pitchFamily="18" charset="2"/>
              <a:buNone/>
            </a:pPr>
            <a:endParaRPr lang="en-US" sz="2000" dirty="0">
              <a:solidFill>
                <a:schemeClr val="accent3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0535D0-38BC-4628-64CF-0929C1DED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24" y="4004115"/>
            <a:ext cx="4796039" cy="27239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44C284-EC10-659E-A2E6-51358FD73F33}"/>
              </a:ext>
            </a:extLst>
          </p:cNvPr>
          <p:cNvSpPr txBox="1"/>
          <p:nvPr/>
        </p:nvSpPr>
        <p:spPr>
          <a:xfrm>
            <a:off x="5215582" y="2601884"/>
            <a:ext cx="35762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Arguments can call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or two-tailed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 is NULL difference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Independent or dependent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Equal or unequal variance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B78195-6D01-73FB-A163-9ECF2F960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39" y="2286000"/>
            <a:ext cx="4431810" cy="170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610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1">
                    <a:satMod val="150000"/>
                  </a:schemeClr>
                </a:solidFill>
              </a:rPr>
              <a:t>Using the Computer:  Wilcoxon	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76200" y="1524000"/>
            <a:ext cx="8839200" cy="4625975"/>
          </a:xfrm>
        </p:spPr>
        <p:txBody>
          <a:bodyPr/>
          <a:lstStyle/>
          <a:p>
            <a:pPr eaLnBrk="1" hangingPunct="1"/>
            <a:r>
              <a:rPr lang="en-US" dirty="0"/>
              <a:t>Running a </a:t>
            </a:r>
            <a:r>
              <a:rPr lang="en-US" b="1" i="1" dirty="0"/>
              <a:t>t</a:t>
            </a:r>
            <a:r>
              <a:rPr lang="en-US" dirty="0"/>
              <a:t> Test  using R – </a:t>
            </a:r>
          </a:p>
          <a:p>
            <a:pPr eaLnBrk="1" hangingPunct="1"/>
            <a:endParaRPr lang="en-US" dirty="0"/>
          </a:p>
          <a:p>
            <a:pPr eaLnBrk="1" hangingPunct="1">
              <a:buFont typeface="Wingdings 2" pitchFamily="18" charset="2"/>
              <a:buNone/>
            </a:pPr>
            <a:endParaRPr lang="en-US" sz="2000" dirty="0">
              <a:solidFill>
                <a:schemeClr val="accent3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27F872-7D54-2824-BDB8-ABEDBB217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960" y="6806374"/>
            <a:ext cx="3676650" cy="10382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1ED99A-C358-A0B7-E0F9-3B24EAF92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08" y="4037062"/>
            <a:ext cx="4991674" cy="21789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906732A-721F-7179-AFC9-75D403BA8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69" y="2380037"/>
            <a:ext cx="5119213" cy="14896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2232D3-7082-3E22-A6D2-6C82B7157413}"/>
              </a:ext>
            </a:extLst>
          </p:cNvPr>
          <p:cNvSpPr txBox="1"/>
          <p:nvPr/>
        </p:nvSpPr>
        <p:spPr>
          <a:xfrm>
            <a:off x="5449610" y="2380037"/>
            <a:ext cx="35762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Arguments can call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or two-tailed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 is NULL difference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Independent or dependent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Equal or unequal variance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80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Basic Steps for an Inferential Test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4891" y="1599395"/>
            <a:ext cx="8411909" cy="47244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Assume that you have a research question and data in hand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sz="24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b="1" u="sng" dirty="0">
                <a:solidFill>
                  <a:srgbClr val="FF0000"/>
                </a:solidFill>
              </a:rPr>
              <a:t>Follow these steps</a:t>
            </a:r>
            <a:r>
              <a:rPr lang="en-US" sz="2400" u="sng" dirty="0"/>
              <a:t>:</a:t>
            </a:r>
          </a:p>
          <a:p>
            <a:pPr eaLnBrk="1" hangingPunct="1">
              <a:spcBef>
                <a:spcPts val="800"/>
              </a:spcBef>
            </a:pPr>
            <a:r>
              <a:rPr lang="en-US" sz="2400" dirty="0"/>
              <a:t> A statement of the hypothesis. </a:t>
            </a:r>
          </a:p>
          <a:p>
            <a:pPr eaLnBrk="1" hangingPunct="1">
              <a:spcBef>
                <a:spcPts val="800"/>
              </a:spcBef>
            </a:pPr>
            <a:r>
              <a:rPr lang="en-US" sz="2400" dirty="0"/>
              <a:t>Describe your data</a:t>
            </a:r>
            <a:endParaRPr lang="en-US" sz="2400" i="1" kern="1200" dirty="0">
              <a:solidFill>
                <a:srgbClr val="FF0000"/>
              </a:solidFill>
              <a:latin typeface="Arial" charset="0"/>
            </a:endParaRPr>
          </a:p>
          <a:p>
            <a:pPr eaLnBrk="1" hangingPunct="1">
              <a:spcBef>
                <a:spcPts val="800"/>
              </a:spcBef>
            </a:pPr>
            <a:r>
              <a:rPr lang="en-US" sz="2400" dirty="0"/>
              <a:t>Choose the appropriate test based on your hypothesis.</a:t>
            </a:r>
          </a:p>
          <a:p>
            <a:pPr marL="119062" indent="0" eaLnBrk="1" hangingPunct="1">
              <a:spcBef>
                <a:spcPts val="800"/>
              </a:spcBef>
              <a:buNone/>
            </a:pPr>
            <a:endParaRPr lang="en-US" sz="2400" dirty="0"/>
          </a:p>
          <a:p>
            <a:pPr eaLnBrk="1" hangingPunct="1">
              <a:spcBef>
                <a:spcPts val="800"/>
              </a:spcBef>
            </a:pPr>
            <a:r>
              <a:rPr lang="en-US" sz="2400" dirty="0"/>
              <a:t>Calculate the test statistic and find the appropriate p-value</a:t>
            </a:r>
          </a:p>
          <a:p>
            <a:pPr eaLnBrk="1" hangingPunct="1">
              <a:spcBef>
                <a:spcPts val="800"/>
              </a:spcBef>
            </a:pPr>
            <a:r>
              <a:rPr lang="en-US" sz="2400" dirty="0"/>
              <a:t>Assess significance</a:t>
            </a:r>
          </a:p>
          <a:p>
            <a:pPr eaLnBrk="1" hangingPunct="1">
              <a:spcBef>
                <a:spcPts val="800"/>
              </a:spcBef>
            </a:pPr>
            <a:r>
              <a:rPr lang="en-US" sz="2400" b="1" dirty="0"/>
              <a:t>Test Effect size for significant results</a:t>
            </a:r>
          </a:p>
          <a:p>
            <a:pPr eaLnBrk="1" hangingPunct="1">
              <a:spcBef>
                <a:spcPts val="800"/>
              </a:spcBef>
            </a:pPr>
            <a:r>
              <a:rPr lang="en-US" sz="2400" dirty="0"/>
              <a:t>Summarize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95691" y="4054555"/>
            <a:ext cx="548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Independent or dependent?  Parametric or non-parametric, 1 or 2-tailed?</a:t>
            </a:r>
          </a:p>
        </p:txBody>
      </p:sp>
      <p:sp>
        <p:nvSpPr>
          <p:cNvPr id="4" name="Rectangle 3"/>
          <p:cNvSpPr/>
          <p:nvPr/>
        </p:nvSpPr>
        <p:spPr>
          <a:xfrm>
            <a:off x="3382709" y="3247245"/>
            <a:ext cx="3115671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lnSpc>
                <a:spcPct val="80000"/>
              </a:lnSpc>
              <a:buNone/>
            </a:pPr>
            <a:r>
              <a:rPr lang="en-US" sz="1200" i="1" dirty="0">
                <a:solidFill>
                  <a:srgbClr val="FF0000"/>
                </a:solidFill>
              </a:rPr>
              <a:t>Normally Distributed?  Equal Variance?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438400" y="6082576"/>
            <a:ext cx="5652742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200" i="1" dirty="0">
                <a:solidFill>
                  <a:srgbClr val="FF0000"/>
                </a:solidFill>
              </a:rPr>
              <a:t>Clear, succinct paragraph with all pertinent information and interpretation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00600" y="2184880"/>
            <a:ext cx="4343399" cy="933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ts val="800"/>
              </a:spcBef>
            </a:pPr>
            <a:r>
              <a:rPr lang="en-US" sz="1200" i="1" dirty="0">
                <a:solidFill>
                  <a:srgbClr val="FF0000"/>
                </a:solidFill>
              </a:rPr>
              <a:t>Null H0 = there is no difference between the means of two groups </a:t>
            </a:r>
          </a:p>
          <a:p>
            <a:pPr eaLnBrk="1" hangingPunct="1">
              <a:spcBef>
                <a:spcPts val="800"/>
              </a:spcBef>
            </a:pPr>
            <a:r>
              <a:rPr lang="en-US" sz="1200" i="1" dirty="0">
                <a:solidFill>
                  <a:srgbClr val="FF0000"/>
                </a:solidFill>
              </a:rPr>
              <a:t>OR     Null H0 = There is no significant difference between paired observations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413601" y="5064682"/>
            <a:ext cx="4487126" cy="264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eaLnBrk="1" hangingPunct="1">
              <a:lnSpc>
                <a:spcPct val="80000"/>
              </a:lnSpc>
              <a:buNone/>
            </a:pPr>
            <a:r>
              <a:rPr lang="en-US" sz="1400" i="1" dirty="0">
                <a:solidFill>
                  <a:srgbClr val="FF0000"/>
                </a:solidFill>
              </a:rPr>
              <a:t>P-value &lt; alpha threshold = reject the null = significant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B10EF2-7990-8DF9-F7E1-790338A86E88}"/>
              </a:ext>
            </a:extLst>
          </p:cNvPr>
          <p:cNvSpPr/>
          <p:nvPr/>
        </p:nvSpPr>
        <p:spPr>
          <a:xfrm>
            <a:off x="5625416" y="5573629"/>
            <a:ext cx="1745927" cy="264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eaLnBrk="1" hangingPunct="1">
              <a:lnSpc>
                <a:spcPct val="80000"/>
              </a:lnSpc>
              <a:buNone/>
            </a:pPr>
            <a:r>
              <a:rPr lang="en-US" sz="1400" i="1" dirty="0">
                <a:solidFill>
                  <a:srgbClr val="FF0000"/>
                </a:solidFill>
              </a:rPr>
              <a:t>Cohen’s Effect Size</a:t>
            </a:r>
          </a:p>
        </p:txBody>
      </p:sp>
    </p:spTree>
    <p:extLst>
      <p:ext uri="{BB962C8B-B14F-4D97-AF65-F5344CB8AC3E}">
        <p14:creationId xmlns:p14="http://schemas.microsoft.com/office/powerpoint/2010/main" val="2000778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57200" y="1563623"/>
            <a:ext cx="8229600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91440"/>
          <a:lstStyle>
            <a:lvl1pPr marL="43815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itchFamily="18" charset="2"/>
              <a:buChar char="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02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itchFamily="2" charset="2"/>
              <a:buChar char="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66C7D"/>
              </a:buClr>
              <a:buFont typeface="Arial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025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Font typeface="Arial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575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8651"/>
              </a:buClr>
              <a:buFont typeface="Wingdings 3" pitchFamily="18" charset="2"/>
              <a:buChar char=""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eaLnBrk="1" hangingPunct="1">
              <a:defRPr/>
            </a:pPr>
            <a:r>
              <a:rPr lang="en-US" dirty="0"/>
              <a:t>Effect size is a measure of how different two groups are from one another</a:t>
            </a:r>
          </a:p>
          <a:p>
            <a:pPr marL="119062" indent="0" eaLnBrk="1" hangingPunct="1">
              <a:buFont typeface="Wingdings 2" pitchFamily="18" charset="2"/>
              <a:buNone/>
              <a:defRPr/>
            </a:pPr>
            <a:r>
              <a:rPr lang="en-US" sz="2400" i="1" dirty="0"/>
              <a:t>…..a standardized difference between to group means</a:t>
            </a:r>
          </a:p>
        </p:txBody>
      </p:sp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1">
                    <a:satMod val="150000"/>
                  </a:schemeClr>
                </a:solidFill>
              </a:rPr>
              <a:t>Computing Effect Size (Cohen’s)	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689225"/>
            <a:ext cx="8229600" cy="4625975"/>
          </a:xfrm>
        </p:spPr>
        <p:txBody>
          <a:bodyPr/>
          <a:lstStyle/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000" b="1" dirty="0"/>
          </a:p>
          <a:p>
            <a:pPr eaLnBrk="1" hangingPunct="1"/>
            <a:r>
              <a:rPr lang="en-US" sz="2000" b="1" dirty="0"/>
              <a:t>Cohen’s ES (d)</a:t>
            </a:r>
          </a:p>
          <a:p>
            <a:pPr lvl="1" eaLnBrk="1" hangingPunct="1"/>
            <a:r>
              <a:rPr lang="en-US" sz="2000" dirty="0"/>
              <a:t>Small = 0.0 - .20</a:t>
            </a:r>
          </a:p>
          <a:p>
            <a:pPr lvl="1" eaLnBrk="1" hangingPunct="1"/>
            <a:r>
              <a:rPr lang="en-US" sz="2000" dirty="0"/>
              <a:t>Medium = .20 - .50</a:t>
            </a:r>
          </a:p>
          <a:p>
            <a:pPr lvl="1" eaLnBrk="1" hangingPunct="1"/>
            <a:r>
              <a:rPr lang="en-US" sz="2000" dirty="0"/>
              <a:t>Large = .50 and above</a:t>
            </a:r>
          </a:p>
        </p:txBody>
      </p:sp>
      <p:sp>
        <p:nvSpPr>
          <p:cNvPr id="3072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30725" name="Object 4"/>
          <p:cNvGraphicFramePr>
            <a:graphicFrameLocks noChangeAspect="1"/>
          </p:cNvGraphicFramePr>
          <p:nvPr/>
        </p:nvGraphicFramePr>
        <p:xfrm>
          <a:off x="958049" y="3537466"/>
          <a:ext cx="3116263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952087" imgH="418918" progId="Equation.DSMT4">
                  <p:embed/>
                </p:oleObj>
              </mc:Choice>
              <mc:Fallback>
                <p:oleObj r:id="rId2" imgW="952087" imgH="418918" progId="Equation.DSMT4">
                  <p:embed/>
                  <p:pic>
                    <p:nvPicPr>
                      <p:cNvPr id="3072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8049" y="3537466"/>
                        <a:ext cx="3116263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7" name="TextBox 8"/>
          <p:cNvSpPr txBox="1">
            <a:spLocks noChangeArrowheads="1"/>
          </p:cNvSpPr>
          <p:nvPr/>
        </p:nvSpPr>
        <p:spPr bwMode="auto">
          <a:xfrm>
            <a:off x="5257800" y="3159256"/>
            <a:ext cx="3257558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For the Dependent t-test </a:t>
            </a:r>
          </a:p>
          <a:p>
            <a:endParaRPr lang="en-US" sz="2400" dirty="0"/>
          </a:p>
          <a:p>
            <a:r>
              <a:rPr lang="en-US" sz="2400" u="sng" dirty="0"/>
              <a:t>  D  </a:t>
            </a:r>
            <a:r>
              <a:rPr lang="en-US" sz="2400" dirty="0"/>
              <a:t>       </a:t>
            </a:r>
            <a:r>
              <a:rPr lang="en-US" sz="1400" u="sng" dirty="0"/>
              <a:t>(mean of differences)</a:t>
            </a:r>
          </a:p>
          <a:p>
            <a:r>
              <a:rPr lang="en-US" sz="2400" dirty="0"/>
              <a:t> SD       </a:t>
            </a:r>
            <a:r>
              <a:rPr lang="en-US" sz="1400" dirty="0"/>
              <a:t>(</a:t>
            </a:r>
            <a:r>
              <a:rPr lang="en-US" sz="1400" dirty="0" err="1"/>
              <a:t>stdev</a:t>
            </a:r>
            <a:r>
              <a:rPr lang="en-US" sz="1400" dirty="0"/>
              <a:t> of the differences)</a:t>
            </a:r>
          </a:p>
        </p:txBody>
      </p:sp>
      <p:sp>
        <p:nvSpPr>
          <p:cNvPr id="2" name="Rectangle 1"/>
          <p:cNvSpPr/>
          <p:nvPr/>
        </p:nvSpPr>
        <p:spPr>
          <a:xfrm>
            <a:off x="1170953" y="3149639"/>
            <a:ext cx="31999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For the Independent t-test </a:t>
            </a:r>
          </a:p>
        </p:txBody>
      </p:sp>
    </p:spTree>
    <p:extLst>
      <p:ext uri="{BB962C8B-B14F-4D97-AF65-F5344CB8AC3E}">
        <p14:creationId xmlns:p14="http://schemas.microsoft.com/office/powerpoint/2010/main" val="52396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74444-F3CA-CBD2-9BE0-28D32E10C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what a t-test does: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7B017-F6CB-20E3-3489-A7F5DACAD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these the same, or different?</a:t>
            </a:r>
          </a:p>
        </p:txBody>
      </p:sp>
      <p:pic>
        <p:nvPicPr>
          <p:cNvPr id="6146" name="Picture 2" descr="Independent Samples T-Test - StatsTest.com">
            <a:extLst>
              <a:ext uri="{FF2B5EF4-FFF2-40B4-BE49-F238E27FC236}">
                <a16:creationId xmlns:a16="http://schemas.microsoft.com/office/drawing/2014/main" id="{9D4830FB-F1BE-0196-6F42-8F51F3AFA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71" y="2590800"/>
            <a:ext cx="8118407" cy="394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6385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The Basic Steps for an Inferential Test – in R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524000"/>
            <a:ext cx="8229600" cy="47244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Assume that you have a research question and data in hand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sz="24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b="1" u="sng" dirty="0">
                <a:solidFill>
                  <a:srgbClr val="FF0000"/>
                </a:solidFill>
              </a:rPr>
              <a:t>Follow these steps</a:t>
            </a:r>
            <a:r>
              <a:rPr lang="en-US" sz="2400" u="sng" dirty="0"/>
              <a:t>:</a:t>
            </a:r>
          </a:p>
          <a:p>
            <a:pPr eaLnBrk="1" hangingPunct="1">
              <a:spcBef>
                <a:spcPts val="800"/>
              </a:spcBef>
            </a:pPr>
            <a:r>
              <a:rPr lang="en-US" sz="2400" dirty="0"/>
              <a:t> A statement of the hypothesis. </a:t>
            </a:r>
          </a:p>
          <a:p>
            <a:pPr eaLnBrk="1" hangingPunct="1">
              <a:spcBef>
                <a:spcPts val="800"/>
              </a:spcBef>
            </a:pPr>
            <a:r>
              <a:rPr lang="en-US" sz="2400" dirty="0"/>
              <a:t>Work in R</a:t>
            </a:r>
          </a:p>
          <a:p>
            <a:pPr lvl="1" eaLnBrk="1" hangingPunct="1">
              <a:spcBef>
                <a:spcPts val="800"/>
              </a:spcBef>
            </a:pPr>
            <a:r>
              <a:rPr lang="en-US" sz="1200" i="1" kern="1200" dirty="0">
                <a:solidFill>
                  <a:srgbClr val="FF0000"/>
                </a:solidFill>
                <a:latin typeface="Arial" charset="0"/>
              </a:rPr>
              <a:t>Import libraries and load packages</a:t>
            </a:r>
          </a:p>
          <a:p>
            <a:pPr lvl="1" eaLnBrk="1" hangingPunct="1">
              <a:spcBef>
                <a:spcPts val="800"/>
              </a:spcBef>
            </a:pPr>
            <a:r>
              <a:rPr lang="en-US" sz="1200" i="1" dirty="0">
                <a:solidFill>
                  <a:srgbClr val="FF0000"/>
                </a:solidFill>
                <a:latin typeface="Arial" charset="0"/>
              </a:rPr>
              <a:t>Import your data</a:t>
            </a:r>
          </a:p>
          <a:p>
            <a:pPr lvl="1" eaLnBrk="1" hangingPunct="1">
              <a:spcBef>
                <a:spcPts val="800"/>
              </a:spcBef>
            </a:pPr>
            <a:r>
              <a:rPr lang="en-US" sz="1200" i="1" kern="1200" dirty="0">
                <a:solidFill>
                  <a:srgbClr val="FF0000"/>
                </a:solidFill>
                <a:latin typeface="Arial" charset="0"/>
              </a:rPr>
              <a:t>Run descriptive statistics</a:t>
            </a:r>
          </a:p>
          <a:p>
            <a:pPr lvl="1" eaLnBrk="1" hangingPunct="1">
              <a:spcBef>
                <a:spcPts val="800"/>
              </a:spcBef>
            </a:pPr>
            <a:r>
              <a:rPr lang="en-US" sz="1200" i="1" dirty="0">
                <a:solidFill>
                  <a:srgbClr val="FF0000"/>
                </a:solidFill>
                <a:latin typeface="Arial" charset="0"/>
              </a:rPr>
              <a:t>Visualize your distribution</a:t>
            </a:r>
          </a:p>
          <a:p>
            <a:pPr lvl="1" eaLnBrk="1" hangingPunct="1">
              <a:spcBef>
                <a:spcPts val="800"/>
              </a:spcBef>
            </a:pPr>
            <a:r>
              <a:rPr lang="en-US" sz="1200" i="1" kern="1200" dirty="0">
                <a:solidFill>
                  <a:srgbClr val="FF0000"/>
                </a:solidFill>
                <a:latin typeface="Arial" charset="0"/>
              </a:rPr>
              <a:t>Test for normality and other assumptions (equal variance)</a:t>
            </a:r>
          </a:p>
          <a:p>
            <a:pPr eaLnBrk="1" hangingPunct="1">
              <a:spcBef>
                <a:spcPts val="800"/>
              </a:spcBef>
            </a:pPr>
            <a:r>
              <a:rPr lang="en-US" sz="2400" dirty="0"/>
              <a:t>Choose the appropriate test </a:t>
            </a:r>
          </a:p>
          <a:p>
            <a:pPr eaLnBrk="1" hangingPunct="1">
              <a:spcBef>
                <a:spcPts val="800"/>
              </a:spcBef>
            </a:pPr>
            <a:r>
              <a:rPr lang="en-US" sz="2400" dirty="0"/>
              <a:t>Run the analysis in R and assess significance</a:t>
            </a:r>
          </a:p>
          <a:p>
            <a:pPr eaLnBrk="1" hangingPunct="1">
              <a:spcBef>
                <a:spcPts val="800"/>
              </a:spcBef>
            </a:pPr>
            <a:r>
              <a:rPr lang="en-US" sz="2400" dirty="0"/>
              <a:t>Calculate Cohen’s Effect Size</a:t>
            </a:r>
          </a:p>
          <a:p>
            <a:pPr eaLnBrk="1" hangingPunct="1">
              <a:spcBef>
                <a:spcPts val="800"/>
              </a:spcBef>
            </a:pPr>
            <a:r>
              <a:rPr lang="en-US" sz="2400" dirty="0"/>
              <a:t>Summarize</a:t>
            </a:r>
          </a:p>
        </p:txBody>
      </p:sp>
    </p:spTree>
    <p:extLst>
      <p:ext uri="{BB962C8B-B14F-4D97-AF65-F5344CB8AC3E}">
        <p14:creationId xmlns:p14="http://schemas.microsoft.com/office/powerpoint/2010/main" val="27776098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summarize your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000" b="1" u="sng" dirty="0">
                <a:solidFill>
                  <a:srgbClr val="000000"/>
                </a:solidFill>
                <a:latin typeface="inherit"/>
              </a:rPr>
              <a:t>Key Components of a Statistical Summary</a:t>
            </a:r>
            <a:endParaRPr lang="en-US" sz="2000" dirty="0">
              <a:solidFill>
                <a:srgbClr val="000000"/>
              </a:solidFill>
              <a:latin typeface="Open Sans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Open Sans"/>
              </a:rPr>
              <a:t> 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inherit"/>
              </a:rPr>
              <a:t>You paragraph summary of your statistical analysis should include the following:</a:t>
            </a:r>
            <a:endParaRPr lang="en-US" sz="1600" dirty="0">
              <a:solidFill>
                <a:srgbClr val="000000"/>
              </a:solidFill>
              <a:latin typeface="Open Sans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inherit"/>
              </a:rPr>
              <a:t> </a:t>
            </a:r>
            <a:endParaRPr lang="en-US" sz="1600" dirty="0">
              <a:solidFill>
                <a:srgbClr val="000000"/>
              </a:solidFill>
              <a:latin typeface="Open Sans"/>
            </a:endParaRPr>
          </a:p>
          <a:p>
            <a:pPr marL="400050" indent="-285750"/>
            <a:r>
              <a:rPr lang="en-US" sz="1600" dirty="0">
                <a:solidFill>
                  <a:schemeClr val="accent3"/>
                </a:solidFill>
                <a:latin typeface="inherit"/>
              </a:rPr>
              <a:t>Hypothesis or research objectives clearly stated</a:t>
            </a:r>
            <a:r>
              <a:rPr lang="en-US" sz="1600" dirty="0">
                <a:solidFill>
                  <a:schemeClr val="accent2"/>
                </a:solidFill>
                <a:latin typeface="inherit"/>
              </a:rPr>
              <a:t> </a:t>
            </a:r>
            <a:r>
              <a:rPr lang="en-US" sz="1600" dirty="0">
                <a:solidFill>
                  <a:srgbClr val="000000"/>
                </a:solidFill>
                <a:latin typeface="inherit"/>
              </a:rPr>
              <a:t>                                        </a:t>
            </a:r>
          </a:p>
          <a:p>
            <a:pPr marL="400050" indent="-285750">
              <a:spcBef>
                <a:spcPts val="1200"/>
              </a:spcBef>
            </a:pPr>
            <a:r>
              <a:rPr lang="en-US" sz="1600" dirty="0">
                <a:solidFill>
                  <a:srgbClr val="FFC000"/>
                </a:solidFill>
                <a:latin typeface="inherit"/>
              </a:rPr>
              <a:t>Brief summary of methods including the correct statistical test </a:t>
            </a:r>
          </a:p>
          <a:p>
            <a:pPr marL="400050" indent="-285750">
              <a:spcBef>
                <a:spcPts val="1200"/>
              </a:spcBef>
            </a:pPr>
            <a:r>
              <a:rPr lang="en-US" sz="1600" dirty="0">
                <a:solidFill>
                  <a:srgbClr val="00B050"/>
                </a:solidFill>
                <a:latin typeface="inherit"/>
              </a:rPr>
              <a:t>Statistical result (significant or not significant) reported in shorthand with proper values and format          </a:t>
            </a:r>
            <a:r>
              <a:rPr lang="en-US" sz="2800" dirty="0">
                <a:latin typeface="inherit"/>
              </a:rPr>
              <a:t>(t</a:t>
            </a:r>
            <a:r>
              <a:rPr lang="en-US" sz="2800" baseline="-25000" dirty="0">
                <a:latin typeface="inherit"/>
              </a:rPr>
              <a:t>(df)</a:t>
            </a:r>
            <a:r>
              <a:rPr lang="en-US" sz="2800" dirty="0">
                <a:latin typeface="inherit"/>
              </a:rPr>
              <a:t> = </a:t>
            </a:r>
            <a:r>
              <a:rPr lang="en-US" sz="2800" dirty="0" err="1">
                <a:latin typeface="inherit"/>
              </a:rPr>
              <a:t>x.xxx</a:t>
            </a:r>
            <a:r>
              <a:rPr lang="en-US" sz="2800" dirty="0">
                <a:latin typeface="inherit"/>
              </a:rPr>
              <a:t>, p = 0.xxx, Cohen’s ES = </a:t>
            </a:r>
            <a:r>
              <a:rPr lang="en-US" sz="2800" dirty="0" err="1">
                <a:latin typeface="inherit"/>
              </a:rPr>
              <a:t>x.xx</a:t>
            </a:r>
            <a:r>
              <a:rPr lang="en-US" sz="2800" dirty="0">
                <a:latin typeface="inherit"/>
              </a:rPr>
              <a:t>)</a:t>
            </a:r>
          </a:p>
          <a:p>
            <a:pPr marL="400050" indent="-285750">
              <a:spcBef>
                <a:spcPts val="1200"/>
              </a:spcBef>
            </a:pPr>
            <a:r>
              <a:rPr lang="en-US" sz="1600" dirty="0">
                <a:solidFill>
                  <a:srgbClr val="00B050"/>
                </a:solidFill>
                <a:latin typeface="inherit"/>
              </a:rPr>
              <a:t>If significant add:</a:t>
            </a:r>
          </a:p>
          <a:p>
            <a:pPr lvl="1"/>
            <a:r>
              <a:rPr lang="en-US" sz="1600" dirty="0">
                <a:solidFill>
                  <a:srgbClr val="00B050"/>
                </a:solidFill>
                <a:latin typeface="inherit"/>
              </a:rPr>
              <a:t>nature of result (which group has a higher mean)</a:t>
            </a:r>
          </a:p>
          <a:p>
            <a:pPr lvl="1"/>
            <a:r>
              <a:rPr lang="en-US" sz="1600" dirty="0">
                <a:solidFill>
                  <a:srgbClr val="00B050"/>
                </a:solidFill>
                <a:latin typeface="inherit"/>
              </a:rPr>
              <a:t>Discussion of how meaningful results are – Cohen’s (consider power of your test and knowledge of the population)</a:t>
            </a:r>
          </a:p>
          <a:p>
            <a:pPr marL="400050" indent="-285750">
              <a:spcBef>
                <a:spcPts val="1200"/>
              </a:spcBef>
            </a:pPr>
            <a:r>
              <a:rPr lang="en-US" sz="1600" dirty="0">
                <a:solidFill>
                  <a:srgbClr val="0070C0"/>
                </a:solidFill>
                <a:latin typeface="inherit"/>
              </a:rPr>
              <a:t>Conclusions……..Your professional interpretation, with reference to the original research objective          </a:t>
            </a:r>
            <a:r>
              <a:rPr lang="en-US" sz="1600" dirty="0">
                <a:solidFill>
                  <a:srgbClr val="000000"/>
                </a:solidFill>
                <a:latin typeface="inherit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585691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91440"/>
          <a:lstStyle>
            <a:lvl1pPr marL="43815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itchFamily="18" charset="2"/>
              <a:buChar char="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02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itchFamily="2" charset="2"/>
              <a:buChar char="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66C7D"/>
              </a:buClr>
              <a:buFont typeface="Arial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025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Font typeface="Arial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575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8651"/>
              </a:buClr>
              <a:buFont typeface="Wingdings 3" pitchFamily="18" charset="2"/>
              <a:buChar char=""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eaLnBrk="1" hangingPunct="1">
              <a:defRPr/>
            </a:pPr>
            <a:r>
              <a:rPr lang="en-US" dirty="0"/>
              <a:t>Effect size is a measure of how different two groups are from one another</a:t>
            </a:r>
          </a:p>
          <a:p>
            <a:pPr marL="119062" indent="0" eaLnBrk="1" hangingPunct="1">
              <a:buFont typeface="Wingdings 2" pitchFamily="18" charset="2"/>
              <a:buNone/>
              <a:defRPr/>
            </a:pPr>
            <a:r>
              <a:rPr lang="en-US" sz="2400" i="1" dirty="0"/>
              <a:t>…..a standardized difference between to group means</a:t>
            </a:r>
          </a:p>
        </p:txBody>
      </p:sp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1">
                    <a:satMod val="150000"/>
                  </a:schemeClr>
                </a:solidFill>
              </a:rPr>
              <a:t>Computing Effect Size (Cohen’s)	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689225"/>
            <a:ext cx="8229600" cy="4625975"/>
          </a:xfrm>
        </p:spPr>
        <p:txBody>
          <a:bodyPr/>
          <a:lstStyle/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b="1" dirty="0"/>
              <a:t>Cohen’s ES (d)</a:t>
            </a:r>
          </a:p>
          <a:p>
            <a:pPr lvl="1" eaLnBrk="1" hangingPunct="1"/>
            <a:r>
              <a:rPr lang="en-US" sz="2400" dirty="0"/>
              <a:t>Small = 0.0 - .20</a:t>
            </a:r>
          </a:p>
          <a:p>
            <a:pPr lvl="1" eaLnBrk="1" hangingPunct="1"/>
            <a:r>
              <a:rPr lang="en-US" sz="2400" dirty="0"/>
              <a:t>Medium = .20 - .50</a:t>
            </a:r>
          </a:p>
          <a:p>
            <a:pPr lvl="1" eaLnBrk="1" hangingPunct="1"/>
            <a:r>
              <a:rPr lang="en-US" sz="2400" dirty="0"/>
              <a:t>Large = .50 and above</a:t>
            </a:r>
          </a:p>
        </p:txBody>
      </p:sp>
      <p:sp>
        <p:nvSpPr>
          <p:cNvPr id="3072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3072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6031340"/>
              </p:ext>
            </p:extLst>
          </p:nvPr>
        </p:nvGraphicFramePr>
        <p:xfrm>
          <a:off x="4254487" y="4316412"/>
          <a:ext cx="3116263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952087" imgH="418918" progId="Equation.DSMT4">
                  <p:embed/>
                </p:oleObj>
              </mc:Choice>
              <mc:Fallback>
                <p:oleObj r:id="rId2" imgW="952087" imgH="418918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4487" y="4316412"/>
                        <a:ext cx="3116263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700618" y="5967804"/>
            <a:ext cx="4470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the standard deviation of the full data column for a more conservative estimate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02919" y="5105400"/>
            <a:ext cx="72648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dirty="0"/>
              <a:t> s </a:t>
            </a:r>
          </a:p>
        </p:txBody>
      </p:sp>
    </p:spTree>
    <p:extLst>
      <p:ext uri="{BB962C8B-B14F-4D97-AF65-F5344CB8AC3E}">
        <p14:creationId xmlns:p14="http://schemas.microsoft.com/office/powerpoint/2010/main" val="2870549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summarize your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000" b="1" u="sng" dirty="0">
                <a:solidFill>
                  <a:srgbClr val="000000"/>
                </a:solidFill>
                <a:latin typeface="inherit"/>
              </a:rPr>
              <a:t>Key Components of a Statistical Summary</a:t>
            </a:r>
            <a:endParaRPr lang="en-US" sz="2000" dirty="0">
              <a:solidFill>
                <a:srgbClr val="000000"/>
              </a:solidFill>
              <a:latin typeface="Open Sans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Open Sans"/>
              </a:rPr>
              <a:t> 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inherit"/>
              </a:rPr>
              <a:t>You paragraph summary of your statistical analysis should include the following:</a:t>
            </a:r>
            <a:endParaRPr lang="en-US" sz="1600" dirty="0">
              <a:solidFill>
                <a:srgbClr val="000000"/>
              </a:solidFill>
              <a:latin typeface="Open Sans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inherit"/>
              </a:rPr>
              <a:t> </a:t>
            </a:r>
            <a:endParaRPr lang="en-US" sz="1600" dirty="0">
              <a:solidFill>
                <a:srgbClr val="000000"/>
              </a:solidFill>
              <a:latin typeface="Open Sans"/>
            </a:endParaRPr>
          </a:p>
          <a:p>
            <a:pPr marL="400050" indent="-285750"/>
            <a:r>
              <a:rPr lang="en-US" sz="1600" dirty="0">
                <a:solidFill>
                  <a:schemeClr val="accent3"/>
                </a:solidFill>
                <a:latin typeface="inherit"/>
              </a:rPr>
              <a:t>Hypothesis or research objectives clearly stated</a:t>
            </a:r>
            <a:r>
              <a:rPr lang="en-US" sz="1600" dirty="0">
                <a:solidFill>
                  <a:schemeClr val="accent2"/>
                </a:solidFill>
                <a:latin typeface="inherit"/>
              </a:rPr>
              <a:t> </a:t>
            </a:r>
            <a:r>
              <a:rPr lang="en-US" sz="1600" dirty="0">
                <a:solidFill>
                  <a:srgbClr val="000000"/>
                </a:solidFill>
                <a:latin typeface="inherit"/>
              </a:rPr>
              <a:t>                                        </a:t>
            </a:r>
          </a:p>
          <a:p>
            <a:pPr marL="400050" indent="-285750">
              <a:spcBef>
                <a:spcPts val="1200"/>
              </a:spcBef>
            </a:pPr>
            <a:r>
              <a:rPr lang="en-US" sz="1600" dirty="0">
                <a:solidFill>
                  <a:srgbClr val="FFC000"/>
                </a:solidFill>
                <a:latin typeface="inherit"/>
              </a:rPr>
              <a:t>Brief summary of methods including the correct statistical test </a:t>
            </a:r>
          </a:p>
          <a:p>
            <a:pPr marL="400050" indent="-285750">
              <a:spcBef>
                <a:spcPts val="1200"/>
              </a:spcBef>
            </a:pPr>
            <a:r>
              <a:rPr lang="en-US" sz="1600" dirty="0">
                <a:solidFill>
                  <a:srgbClr val="00B050"/>
                </a:solidFill>
                <a:latin typeface="inherit"/>
              </a:rPr>
              <a:t>Statistical result (significant or not significant) reported in shorthand with proper values and format          </a:t>
            </a:r>
            <a:r>
              <a:rPr lang="en-US" sz="1600" dirty="0">
                <a:latin typeface="inherit"/>
              </a:rPr>
              <a:t>(t</a:t>
            </a:r>
            <a:r>
              <a:rPr lang="en-US" sz="1600" baseline="-25000" dirty="0">
                <a:latin typeface="inherit"/>
              </a:rPr>
              <a:t>(</a:t>
            </a:r>
            <a:r>
              <a:rPr lang="en-US" sz="1600" baseline="-25000" dirty="0" err="1">
                <a:latin typeface="inherit"/>
              </a:rPr>
              <a:t>df</a:t>
            </a:r>
            <a:r>
              <a:rPr lang="en-US" sz="1600" baseline="-25000" dirty="0">
                <a:latin typeface="inherit"/>
              </a:rPr>
              <a:t>)</a:t>
            </a:r>
            <a:r>
              <a:rPr lang="en-US" sz="1600" dirty="0">
                <a:latin typeface="inherit"/>
              </a:rPr>
              <a:t> = </a:t>
            </a:r>
            <a:r>
              <a:rPr lang="en-US" sz="1600" dirty="0" err="1">
                <a:latin typeface="inherit"/>
              </a:rPr>
              <a:t>x.xxx</a:t>
            </a:r>
            <a:r>
              <a:rPr lang="en-US" sz="1600" dirty="0">
                <a:latin typeface="inherit"/>
              </a:rPr>
              <a:t>, p = 0.xxx, Cohen’s ES = </a:t>
            </a:r>
            <a:r>
              <a:rPr lang="en-US" sz="1600" dirty="0" err="1">
                <a:latin typeface="inherit"/>
              </a:rPr>
              <a:t>x.xx</a:t>
            </a:r>
            <a:r>
              <a:rPr lang="en-US" sz="1600" dirty="0">
                <a:latin typeface="inherit"/>
              </a:rPr>
              <a:t>)</a:t>
            </a:r>
          </a:p>
          <a:p>
            <a:pPr marL="400050" indent="-285750">
              <a:spcBef>
                <a:spcPts val="1200"/>
              </a:spcBef>
            </a:pPr>
            <a:r>
              <a:rPr lang="en-US" sz="1600" dirty="0">
                <a:solidFill>
                  <a:srgbClr val="00B050"/>
                </a:solidFill>
                <a:latin typeface="inherit"/>
              </a:rPr>
              <a:t>If significant add:</a:t>
            </a:r>
          </a:p>
          <a:p>
            <a:pPr lvl="1"/>
            <a:r>
              <a:rPr lang="en-US" sz="1600" dirty="0">
                <a:solidFill>
                  <a:srgbClr val="00B050"/>
                </a:solidFill>
                <a:latin typeface="inherit"/>
              </a:rPr>
              <a:t>nature of result (which group has a higher mean)</a:t>
            </a:r>
          </a:p>
          <a:p>
            <a:pPr lvl="1"/>
            <a:r>
              <a:rPr lang="en-US" sz="1600" dirty="0">
                <a:solidFill>
                  <a:srgbClr val="00B050"/>
                </a:solidFill>
                <a:latin typeface="inherit"/>
              </a:rPr>
              <a:t>Discussion of how meaningful results are – Cohen’s (consider power of your test and knowledge of the population)</a:t>
            </a:r>
          </a:p>
          <a:p>
            <a:pPr marL="400050" indent="-285750">
              <a:spcBef>
                <a:spcPts val="1200"/>
              </a:spcBef>
            </a:pPr>
            <a:r>
              <a:rPr lang="en-US" sz="1600" dirty="0">
                <a:solidFill>
                  <a:srgbClr val="0070C0"/>
                </a:solidFill>
                <a:latin typeface="inherit"/>
              </a:rPr>
              <a:t>Conclusions……..Your professional interpretation, with reference to the original research objective          </a:t>
            </a:r>
            <a:r>
              <a:rPr lang="en-US" sz="1600" dirty="0">
                <a:solidFill>
                  <a:srgbClr val="000000"/>
                </a:solidFill>
                <a:latin typeface="inherit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4630774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96838"/>
            <a:ext cx="7543800" cy="14128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/>
              <a:t>Now… fish</a:t>
            </a:r>
            <a:endParaRPr lang="en-US" sz="3900" dirty="0">
              <a:solidFill>
                <a:schemeClr val="accent6"/>
              </a:solidFill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76400"/>
            <a:ext cx="8229600" cy="4625975"/>
          </a:xfrm>
        </p:spPr>
        <p:txBody>
          <a:bodyPr/>
          <a:lstStyle/>
          <a:p>
            <a:pPr eaLnBrk="1" hangingPunct="1"/>
            <a:r>
              <a:rPr lang="en-US" dirty="0"/>
              <a:t>Lets practice:</a:t>
            </a:r>
          </a:p>
          <a:p>
            <a:pPr eaLnBrk="1" hangingPunct="1">
              <a:buFont typeface="Wingdings 2" pitchFamily="18" charset="2"/>
              <a:buNone/>
            </a:pPr>
            <a:r>
              <a:rPr lang="en-US" sz="2400" dirty="0"/>
              <a:t>We have 159 fish samples. </a:t>
            </a:r>
          </a:p>
          <a:p>
            <a:pPr eaLnBrk="1" hangingPunct="1">
              <a:buFont typeface="Wingdings 2" pitchFamily="18" charset="2"/>
              <a:buNone/>
            </a:pPr>
            <a:r>
              <a:rPr lang="en-US" sz="2800" dirty="0"/>
              <a:t>                                                          </a:t>
            </a:r>
          </a:p>
          <a:p>
            <a:pPr eaLnBrk="1" hangingPunct="1"/>
            <a:r>
              <a:rPr lang="en-US" sz="1800" dirty="0"/>
              <a:t>Choose 2 species (how about perch and pike)  </a:t>
            </a:r>
          </a:p>
          <a:p>
            <a:pPr eaLnBrk="1" hangingPunct="1">
              <a:buFont typeface="Wingdings 2" pitchFamily="18" charset="2"/>
              <a:buNone/>
            </a:pPr>
            <a:r>
              <a:rPr lang="en-US" sz="2400" dirty="0"/>
              <a:t>We hypothesize that: </a:t>
            </a:r>
            <a:r>
              <a:rPr lang="en-US" sz="2400" b="1" dirty="0"/>
              <a:t>Pike are larger than perch.</a:t>
            </a:r>
            <a:endParaRPr lang="en-US" sz="2400" b="1" i="1"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E76D714D-C7E8-300F-68BE-26063DEC94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810000"/>
            <a:ext cx="8229600" cy="195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4864" tIns="91440" rIns="91440" bIns="45720" numCol="1" anchor="t" anchorCtr="0" compatLnSpc="1">
            <a:prstTxWarp prst="textNoShape">
              <a:avLst/>
            </a:prstTxWarp>
          </a:bodyPr>
          <a:lstStyle>
            <a:lvl1pPr marL="43815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itchFamily="18" charset="2"/>
              <a:buChar char="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02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itchFamily="2" charset="2"/>
              <a:buChar char="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66C7D"/>
              </a:buClr>
              <a:buFont typeface="Arial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025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Font typeface="Arial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575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8651"/>
              </a:buClr>
              <a:buFont typeface="Wingdings 3" pitchFamily="18" charset="2"/>
              <a:buChar char=""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eaLnBrk="1" hangingPunct="1">
              <a:buFont typeface="Wingdings 2" pitchFamily="18" charset="2"/>
              <a:buNone/>
            </a:pPr>
            <a:r>
              <a:rPr lang="en-US" sz="2400" dirty="0"/>
              <a:t>Remember all of the required steps for a statistical analysis</a:t>
            </a:r>
          </a:p>
          <a:p>
            <a:pPr eaLnBrk="1" hangingPunct="1">
              <a:buFont typeface="Wingdings 2" pitchFamily="18" charset="2"/>
              <a:buNone/>
            </a:pPr>
            <a:endParaRPr lang="en-US" sz="2400" dirty="0"/>
          </a:p>
          <a:p>
            <a:pPr marL="633412" indent="-514350" eaLnBrk="1" hangingPunct="1">
              <a:buFont typeface="Wingdings 2" pitchFamily="18" charset="2"/>
              <a:buAutoNum type="arabicPeriod"/>
            </a:pPr>
            <a:r>
              <a:rPr lang="en-US" sz="2400" dirty="0"/>
              <a:t>Statement of the null hypothesis  </a:t>
            </a:r>
            <a:r>
              <a:rPr lang="en-US" sz="2400" b="1" i="1" dirty="0"/>
              <a:t>H</a:t>
            </a:r>
            <a:r>
              <a:rPr lang="en-US" sz="2400" b="1" i="1" baseline="-25000" dirty="0"/>
              <a:t>0</a:t>
            </a:r>
            <a:r>
              <a:rPr lang="en-US" sz="2400" b="1" i="1" dirty="0"/>
              <a:t> = u</a:t>
            </a:r>
            <a:r>
              <a:rPr lang="en-US" sz="2400" b="1" i="1" baseline="-25000" dirty="0"/>
              <a:t>1</a:t>
            </a:r>
            <a:r>
              <a:rPr lang="en-US" sz="2400" b="1" i="1" dirty="0"/>
              <a:t> = u </a:t>
            </a:r>
            <a:r>
              <a:rPr lang="en-US" sz="2400" b="1" i="1" baseline="-25000" dirty="0"/>
              <a:t>2</a:t>
            </a:r>
          </a:p>
          <a:p>
            <a:pPr marL="633412" indent="-514350" eaLnBrk="1" hangingPunct="1">
              <a:buFont typeface="Wingdings 2" pitchFamily="18" charset="2"/>
              <a:buAutoNum type="arabicPeriod"/>
            </a:pPr>
            <a:r>
              <a:rPr lang="en-US" sz="2400" dirty="0"/>
              <a:t>Set significance level     </a:t>
            </a:r>
            <a:r>
              <a:rPr lang="en-US" sz="2400" b="1" i="1" dirty="0"/>
              <a:t>p &lt; 0.05</a:t>
            </a:r>
          </a:p>
          <a:p>
            <a:pPr marL="633412" indent="-514350" eaLnBrk="1" hangingPunct="1">
              <a:buFont typeface="Wingdings 2" pitchFamily="18" charset="2"/>
              <a:buAutoNum type="arabicPeriod"/>
            </a:pPr>
            <a:r>
              <a:rPr lang="en-US" sz="2400" dirty="0"/>
              <a:t>Test for normality assumption</a:t>
            </a:r>
            <a:endParaRPr lang="en-US" sz="2400" b="1" i="1" dirty="0"/>
          </a:p>
          <a:p>
            <a:pPr marL="633412" indent="-514350" eaLnBrk="1" hangingPunct="1">
              <a:buFont typeface="Wingdings 2" pitchFamily="18" charset="2"/>
              <a:buAutoNum type="arabicPeriod"/>
            </a:pPr>
            <a:r>
              <a:rPr lang="en-US" sz="2400" dirty="0"/>
              <a:t>Select the appropriate test</a:t>
            </a:r>
            <a:endParaRPr lang="en-US" sz="2400" b="1" i="1" dirty="0"/>
          </a:p>
          <a:p>
            <a:pPr marL="633412" indent="-514350" eaLnBrk="1" hangingPunct="1">
              <a:buFont typeface="Wingdings 2" pitchFamily="18" charset="2"/>
              <a:buAutoNum type="arabicPeriod"/>
            </a:pPr>
            <a:r>
              <a:rPr lang="en-US" sz="2400" dirty="0"/>
              <a:t>Calculate the test statistic  </a:t>
            </a:r>
          </a:p>
          <a:p>
            <a:pPr marL="633412" indent="-514350" eaLnBrk="1" hangingPunct="1">
              <a:buFont typeface="Wingdings 2" pitchFamily="18" charset="2"/>
              <a:buAutoNum type="arabicPeriod"/>
            </a:pPr>
            <a:endParaRPr lang="en-US" sz="2400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E2E0A4-E785-B6A4-4D70-FFF185AFC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557" y="96838"/>
            <a:ext cx="3276600" cy="2736926"/>
          </a:xfrm>
          <a:prstGeom prst="rect">
            <a:avLst/>
          </a:prstGeom>
        </p:spPr>
      </p:pic>
      <p:pic>
        <p:nvPicPr>
          <p:cNvPr id="4098" name="Picture 2" descr="How to Catch More Perch | MeatEater Fishing">
            <a:extLst>
              <a:ext uri="{FF2B5EF4-FFF2-40B4-BE49-F238E27FC236}">
                <a16:creationId xmlns:a16="http://schemas.microsoft.com/office/drawing/2014/main" id="{335754AD-B130-3218-1F2A-619C59CD3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414" y="5071042"/>
            <a:ext cx="3118757" cy="175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96838"/>
            <a:ext cx="7543800" cy="14128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/>
              <a:t>Now… fish</a:t>
            </a:r>
            <a:endParaRPr lang="en-US" sz="3900" dirty="0">
              <a:solidFill>
                <a:schemeClr val="accent1">
                  <a:satMod val="150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3E7261-4660-6321-6D96-068BF73B9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905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B03BE-3C94-F388-9B5A-3447A2781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group comes up and drives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F5ECB-6D99-D7F9-E6EB-4EE5D8522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Everyone else navigates… </a:t>
            </a:r>
          </a:p>
        </p:txBody>
      </p:sp>
    </p:spTree>
    <p:extLst>
      <p:ext uri="{BB962C8B-B14F-4D97-AF65-F5344CB8AC3E}">
        <p14:creationId xmlns:p14="http://schemas.microsoft.com/office/powerpoint/2010/main" val="35732544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DD8F0-A530-24E2-79A0-0EF1270F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91C54-560F-3AF2-A946-11ABB8786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Water bottle data</a:t>
            </a:r>
          </a:p>
          <a:p>
            <a:r>
              <a:rPr lang="en-US" dirty="0"/>
              <a:t>On BB</a:t>
            </a:r>
          </a:p>
          <a:p>
            <a:r>
              <a:rPr lang="en-US" dirty="0"/>
              <a:t>Download and try with your group</a:t>
            </a:r>
          </a:p>
        </p:txBody>
      </p:sp>
    </p:spTree>
    <p:extLst>
      <p:ext uri="{BB962C8B-B14F-4D97-AF65-F5344CB8AC3E}">
        <p14:creationId xmlns:p14="http://schemas.microsoft.com/office/powerpoint/2010/main" val="39479206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1676400"/>
            <a:ext cx="5519738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96838"/>
            <a:ext cx="7543800" cy="14128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900" dirty="0">
                <a:solidFill>
                  <a:schemeClr val="accent6"/>
                </a:solidFill>
              </a:rPr>
              <a:t>Example: Superfund Remediation</a:t>
            </a:r>
            <a:endParaRPr lang="en-US" sz="3900" dirty="0">
              <a:solidFill>
                <a:schemeClr val="accent1">
                  <a:satMod val="1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2438400"/>
            <a:ext cx="3608379" cy="258127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6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869539"/>
            <a:ext cx="3038475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96838"/>
            <a:ext cx="7543800" cy="14128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900" dirty="0">
                <a:solidFill>
                  <a:schemeClr val="accent6"/>
                </a:solidFill>
              </a:rPr>
              <a:t>Example: Superfund Remediation</a:t>
            </a:r>
            <a:endParaRPr lang="en-US" sz="3900" dirty="0">
              <a:solidFill>
                <a:schemeClr val="accent1">
                  <a:satMod val="150000"/>
                </a:schemeClr>
              </a:solidFill>
            </a:endParaRPr>
          </a:p>
        </p:txBody>
      </p:sp>
      <p:pic>
        <p:nvPicPr>
          <p:cNvPr id="22534" name="Picture 10" descr="formula11"/>
          <p:cNvPicPr>
            <a:picLocks noChangeAspect="1" noChangeArrowheads="1"/>
          </p:cNvPicPr>
          <p:nvPr/>
        </p:nvPicPr>
        <p:blipFill>
          <a:blip r:embed="rId3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563" y="1571552"/>
            <a:ext cx="297180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524674"/>
            <a:ext cx="2827337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6934200" y="4523746"/>
            <a:ext cx="381000" cy="304800"/>
          </a:xfrm>
          <a:prstGeom prst="rect">
            <a:avLst/>
          </a:prstGeom>
          <a:solidFill>
            <a:schemeClr val="accent1">
              <a:alpha val="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6230302"/>
            <a:ext cx="7708050" cy="5287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8055" y="5874481"/>
            <a:ext cx="432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Brave enough to write it all in one cell? 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369" y="3901635"/>
            <a:ext cx="3831584" cy="186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37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74444-F3CA-CBD2-9BE0-28D32E10C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what a t-test does: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7B017-F6CB-20E3-3489-A7F5DACAD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these the same, or different?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822F4C-27CA-0427-1AA7-1D82A8FBC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354871"/>
            <a:ext cx="7772400" cy="430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289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95250"/>
            <a:ext cx="7543800" cy="14128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900" dirty="0">
                <a:solidFill>
                  <a:schemeClr val="accent6"/>
                </a:solidFill>
              </a:rPr>
              <a:t>Example: Superfund Remediation</a:t>
            </a:r>
            <a:endParaRPr lang="en-US" sz="3900" dirty="0">
              <a:solidFill>
                <a:schemeClr val="accent1">
                  <a:satMod val="150000"/>
                </a:schemeClr>
              </a:solidFill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76400"/>
            <a:ext cx="4648200" cy="4625975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dirty="0"/>
              <a:t>So we have a </a:t>
            </a:r>
            <a:r>
              <a:rPr lang="en-US" sz="2400" b="1" dirty="0"/>
              <a:t>t-statistic = 3.25</a:t>
            </a:r>
          </a:p>
          <a:p>
            <a:pPr eaLnBrk="1" hangingPunct="1">
              <a:defRPr/>
            </a:pPr>
            <a:r>
              <a:rPr lang="en-US" sz="2400" dirty="0"/>
              <a:t>We now need to determine the critical t-value for this test.  </a:t>
            </a:r>
          </a:p>
          <a:p>
            <a:pPr lvl="1" eaLnBrk="1" hangingPunct="1">
              <a:defRPr/>
            </a:pPr>
            <a:r>
              <a:rPr lang="en-US" sz="1600" i="1" dirty="0"/>
              <a:t>Assume we set the significance level to </a:t>
            </a:r>
            <a:r>
              <a:rPr lang="en-US" sz="1600" b="1" i="1" dirty="0"/>
              <a:t>P&lt;0.05</a:t>
            </a:r>
          </a:p>
          <a:p>
            <a:pPr lvl="1" eaLnBrk="1" hangingPunct="1">
              <a:defRPr/>
            </a:pPr>
            <a:r>
              <a:rPr lang="en-US" sz="1600" i="1" dirty="0"/>
              <a:t>We know we have n1+n2-2 degrees of freedom =   20 + 20 – 2  = </a:t>
            </a:r>
            <a:r>
              <a:rPr lang="en-US" sz="1600" b="1" i="1" dirty="0"/>
              <a:t>38</a:t>
            </a:r>
          </a:p>
          <a:p>
            <a:pPr lvl="1" eaLnBrk="1" hangingPunct="1">
              <a:defRPr/>
            </a:pPr>
            <a:r>
              <a:rPr lang="en-US" sz="1600" i="1" dirty="0"/>
              <a:t>Our research hypothesis was </a:t>
            </a:r>
            <a:r>
              <a:rPr lang="en-US" sz="1600" b="1" i="1" dirty="0"/>
              <a:t>one tailed</a:t>
            </a:r>
          </a:p>
          <a:p>
            <a:pPr lvl="1" eaLnBrk="1" hangingPunct="1">
              <a:defRPr/>
            </a:pPr>
            <a:r>
              <a:rPr lang="en-US" sz="1600" i="1" dirty="0"/>
              <a:t>Find the appropriate cell in the one tailed table</a:t>
            </a:r>
          </a:p>
          <a:p>
            <a:pPr lvl="1" eaLnBrk="1" hangingPunct="1">
              <a:defRPr/>
            </a:pPr>
            <a:endParaRPr lang="en-US" sz="1600" i="1" dirty="0"/>
          </a:p>
          <a:p>
            <a:pPr marL="438150" lvl="1" indent="-319088" eaLnBrk="1" hangingPunct="1">
              <a:spcBef>
                <a:spcPct val="0"/>
              </a:spcBef>
              <a:buClr>
                <a:schemeClr val="accent1"/>
              </a:buClr>
              <a:buSzPct val="80000"/>
              <a:buFont typeface="Wingdings 2" pitchFamily="18" charset="2"/>
              <a:buChar char=""/>
              <a:defRPr/>
            </a:pPr>
            <a:r>
              <a:rPr lang="en-US" sz="2400" dirty="0"/>
              <a:t>the critical t-value for this test = </a:t>
            </a:r>
            <a:r>
              <a:rPr lang="en-US" sz="1800" i="1" dirty="0" err="1"/>
              <a:t>hmmmmm</a:t>
            </a:r>
            <a:r>
              <a:rPr lang="en-US" sz="1800" i="1" dirty="0"/>
              <a:t> 38 isn’t in our table so we will go with the closest value (40)</a:t>
            </a:r>
          </a:p>
          <a:p>
            <a:pPr marL="438150" lvl="1" indent="-319088" eaLnBrk="1" hangingPunct="1">
              <a:spcBef>
                <a:spcPct val="0"/>
              </a:spcBef>
              <a:buClr>
                <a:schemeClr val="accent1"/>
              </a:buClr>
              <a:buSzPct val="80000"/>
              <a:buFont typeface="Wingdings" pitchFamily="2" charset="2"/>
              <a:buNone/>
              <a:defRPr/>
            </a:pPr>
            <a:r>
              <a:rPr lang="en-US" sz="1800" i="1" dirty="0"/>
              <a:t> 	</a:t>
            </a:r>
            <a:r>
              <a:rPr lang="en-US" sz="2400" b="1" dirty="0"/>
              <a:t>critical t-value  = 1.684</a:t>
            </a:r>
          </a:p>
        </p:txBody>
      </p:sp>
      <p:pic>
        <p:nvPicPr>
          <p:cNvPr id="2355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1" r="48643"/>
          <a:stretch>
            <a:fillRect/>
          </a:stretch>
        </p:blipFill>
        <p:spPr bwMode="auto">
          <a:xfrm>
            <a:off x="5629275" y="1828800"/>
            <a:ext cx="3057525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/>
          <p:nvPr/>
        </p:nvSpPr>
        <p:spPr>
          <a:xfrm>
            <a:off x="7086600" y="6096000"/>
            <a:ext cx="457200" cy="2286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2846388" y="5486400"/>
            <a:ext cx="4217987" cy="898525"/>
          </a:xfrm>
          <a:custGeom>
            <a:avLst/>
            <a:gdLst>
              <a:gd name="connsiteX0" fmla="*/ 0 w 4217670"/>
              <a:gd name="connsiteY0" fmla="*/ 0 h 899160"/>
              <a:gd name="connsiteX1" fmla="*/ 1028700 w 4217670"/>
              <a:gd name="connsiteY1" fmla="*/ 777240 h 899160"/>
              <a:gd name="connsiteX2" fmla="*/ 4217670 w 4217670"/>
              <a:gd name="connsiteY2" fmla="*/ 731520 h 89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17670" h="899160">
                <a:moveTo>
                  <a:pt x="0" y="0"/>
                </a:moveTo>
                <a:cubicBezTo>
                  <a:pt x="162877" y="327660"/>
                  <a:pt x="325755" y="655320"/>
                  <a:pt x="1028700" y="777240"/>
                </a:cubicBezTo>
                <a:cubicBezTo>
                  <a:pt x="1731645" y="899160"/>
                  <a:pt x="2974657" y="815340"/>
                  <a:pt x="4217670" y="731520"/>
                </a:cubicBezTo>
              </a:path>
            </a:pathLst>
          </a:cu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96838"/>
            <a:ext cx="7543800" cy="14128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900" dirty="0">
                <a:solidFill>
                  <a:schemeClr val="accent6"/>
                </a:solidFill>
              </a:rPr>
              <a:t>Example: Superfund Remediation</a:t>
            </a:r>
            <a:endParaRPr lang="en-US" sz="3900" dirty="0">
              <a:solidFill>
                <a:schemeClr val="accent1">
                  <a:satMod val="150000"/>
                </a:schemeClr>
              </a:solidFill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76400"/>
            <a:ext cx="8229600" cy="5181600"/>
          </a:xfrm>
        </p:spPr>
        <p:txBody>
          <a:bodyPr/>
          <a:lstStyle/>
          <a:p>
            <a:pPr eaLnBrk="1" hangingPunct="1"/>
            <a:r>
              <a:rPr lang="en-US" dirty="0"/>
              <a:t>The decision:</a:t>
            </a:r>
          </a:p>
          <a:p>
            <a:pPr eaLnBrk="1" hangingPunct="1">
              <a:buFont typeface="Wingdings 2" pitchFamily="18" charset="2"/>
              <a:buNone/>
            </a:pPr>
            <a:r>
              <a:rPr lang="en-US" sz="2800" dirty="0"/>
              <a:t>Our calculated t-statistic of 3.25                                                                  is greater than the critical                                                                        t-value of 1.68</a:t>
            </a:r>
          </a:p>
          <a:p>
            <a:pPr eaLnBrk="1" hangingPunct="1">
              <a:buFont typeface="Wingdings 2" pitchFamily="18" charset="2"/>
              <a:buNone/>
            </a:pPr>
            <a:endParaRPr lang="en-US" sz="2800" dirty="0"/>
          </a:p>
          <a:p>
            <a:pPr eaLnBrk="1" hangingPunct="1">
              <a:buFont typeface="Wingdings 2" pitchFamily="18" charset="2"/>
              <a:buNone/>
            </a:pPr>
            <a:r>
              <a:rPr lang="en-US" sz="2800" dirty="0"/>
              <a:t>We therefore reject the null hypothesis and conclude that:</a:t>
            </a:r>
          </a:p>
          <a:p>
            <a:pPr algn="ctr" eaLnBrk="1" hangingPunct="1">
              <a:buFont typeface="Wingdings 2" pitchFamily="18" charset="2"/>
              <a:buNone/>
            </a:pPr>
            <a:r>
              <a:rPr lang="en-US" sz="2800" b="1" dirty="0"/>
              <a:t>Contaminated sites with plantings do have significantly lower levels of MTBE after 1 year        </a:t>
            </a:r>
            <a:r>
              <a:rPr lang="en-US" sz="3600" b="1" i="1" dirty="0">
                <a:latin typeface="Palatino Linotype" pitchFamily="18" charset="0"/>
              </a:rPr>
              <a:t>t</a:t>
            </a:r>
            <a:r>
              <a:rPr lang="en-US" sz="3600" dirty="0"/>
              <a:t> </a:t>
            </a:r>
            <a:r>
              <a:rPr lang="en-US" sz="3600" baseline="-25000" dirty="0"/>
              <a:t>(38)</a:t>
            </a:r>
            <a:r>
              <a:rPr lang="en-US" sz="3600" dirty="0"/>
              <a:t> = 3.25, </a:t>
            </a:r>
            <a:r>
              <a:rPr lang="en-US" sz="3600" b="1" i="1" dirty="0">
                <a:latin typeface="Palatino Linotype" pitchFamily="18" charset="0"/>
              </a:rPr>
              <a:t>p</a:t>
            </a:r>
            <a:r>
              <a:rPr lang="en-US" sz="3600" dirty="0"/>
              <a:t> &lt; .05</a:t>
            </a:r>
          </a:p>
          <a:p>
            <a:pPr algn="ctr" eaLnBrk="1" hangingPunct="1">
              <a:buFont typeface="Wingdings 2" pitchFamily="18" charset="2"/>
              <a:buNone/>
            </a:pPr>
            <a:r>
              <a:rPr lang="en-US" sz="2800" b="1" dirty="0"/>
              <a:t> </a:t>
            </a:r>
            <a:endParaRPr lang="en-US" sz="2800" b="1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1295400"/>
            <a:ext cx="3190148" cy="220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96838"/>
            <a:ext cx="7543800" cy="14128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900" dirty="0">
                <a:solidFill>
                  <a:schemeClr val="accent6"/>
                </a:solidFill>
              </a:rPr>
              <a:t>Example: Superfund Remediation</a:t>
            </a:r>
            <a:endParaRPr lang="en-US" sz="3900" dirty="0">
              <a:solidFill>
                <a:schemeClr val="accent1">
                  <a:satMod val="150000"/>
                </a:schemeClr>
              </a:solidFill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57199" y="1676400"/>
            <a:ext cx="8543925" cy="5181600"/>
          </a:xfrm>
        </p:spPr>
        <p:txBody>
          <a:bodyPr/>
          <a:lstStyle/>
          <a:p>
            <a:pPr eaLnBrk="1" hangingPunct="1"/>
            <a:r>
              <a:rPr lang="en-US" dirty="0"/>
              <a:t>The decision:</a:t>
            </a:r>
          </a:p>
          <a:p>
            <a:pPr eaLnBrk="1" hangingPunct="1">
              <a:buFont typeface="Wingdings 2" pitchFamily="18" charset="2"/>
              <a:buNone/>
            </a:pPr>
            <a:r>
              <a:rPr lang="en-US" sz="2800" dirty="0"/>
              <a:t>In excel we can use our                                                               excel function to calculate                                                                                  the exact p-value associated                                                                     with cumulative distribution function for  this test</a:t>
            </a:r>
          </a:p>
          <a:p>
            <a:pPr eaLnBrk="1" hangingPunct="1">
              <a:buFont typeface="Wingdings 2" pitchFamily="18" charset="2"/>
              <a:buNone/>
            </a:pPr>
            <a:endParaRPr lang="en-US" sz="2800" dirty="0"/>
          </a:p>
          <a:p>
            <a:pPr eaLnBrk="1" hangingPunct="1">
              <a:buFont typeface="Wingdings 2" pitchFamily="18" charset="2"/>
              <a:buNone/>
            </a:pPr>
            <a:r>
              <a:rPr lang="en-US" sz="2000" i="1" dirty="0"/>
              <a:t>Because we hypothesized that the first group (X1 </a:t>
            </a:r>
            <a:r>
              <a:rPr lang="en-US" sz="2000" i="1" dirty="0" err="1"/>
              <a:t>unremediated</a:t>
            </a:r>
            <a:r>
              <a:rPr lang="en-US" sz="2000" i="1" dirty="0"/>
              <a:t>) would be greater than the second group (X2 remediated) we have a one tailed (right tailed test)</a:t>
            </a:r>
          </a:p>
          <a:p>
            <a:pPr eaLnBrk="1" hangingPunct="1">
              <a:buFont typeface="Wingdings 2" pitchFamily="18" charset="2"/>
              <a:buNone/>
            </a:pPr>
            <a:endParaRPr lang="en-US" sz="2800" dirty="0"/>
          </a:p>
          <a:p>
            <a:pPr algn="ctr" eaLnBrk="1" hangingPunct="1">
              <a:buFont typeface="Wingdings 2" pitchFamily="18" charset="2"/>
              <a:buNone/>
            </a:pPr>
            <a:r>
              <a:rPr lang="en-US" sz="2800" b="1" dirty="0"/>
              <a:t>T.DIST.RT(3.25,38) = 0.00121</a:t>
            </a:r>
          </a:p>
          <a:p>
            <a:pPr algn="ctr" eaLnBrk="1" hangingPunct="1">
              <a:buFont typeface="Wingdings 2" pitchFamily="18" charset="2"/>
              <a:buNone/>
            </a:pPr>
            <a:r>
              <a:rPr lang="en-US" sz="2800" b="1" dirty="0"/>
              <a:t>        </a:t>
            </a:r>
            <a:r>
              <a:rPr lang="en-US" sz="3600" b="1" i="1" dirty="0">
                <a:latin typeface="Palatino Linotype" pitchFamily="18" charset="0"/>
              </a:rPr>
              <a:t>t</a:t>
            </a:r>
            <a:r>
              <a:rPr lang="en-US" sz="3600" dirty="0"/>
              <a:t> </a:t>
            </a:r>
            <a:r>
              <a:rPr lang="en-US" sz="3600" baseline="-25000" dirty="0"/>
              <a:t>(38)</a:t>
            </a:r>
            <a:r>
              <a:rPr lang="en-US" sz="3600" dirty="0"/>
              <a:t> = 3.25, </a:t>
            </a:r>
            <a:r>
              <a:rPr lang="en-US" sz="3600" b="1" i="1" dirty="0">
                <a:latin typeface="Palatino Linotype" pitchFamily="18" charset="0"/>
              </a:rPr>
              <a:t>p</a:t>
            </a:r>
            <a:r>
              <a:rPr lang="en-US" sz="3600" dirty="0"/>
              <a:t> = 0.001</a:t>
            </a:r>
          </a:p>
          <a:p>
            <a:pPr algn="ctr" eaLnBrk="1" hangingPunct="1">
              <a:buFont typeface="Wingdings 2" pitchFamily="18" charset="2"/>
              <a:buNone/>
            </a:pPr>
            <a:r>
              <a:rPr lang="en-US" sz="2800" b="1" dirty="0"/>
              <a:t> </a:t>
            </a:r>
            <a:endParaRPr lang="en-US" sz="2800" b="1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014" y="1295400"/>
            <a:ext cx="2860133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96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64" tIns="91440"/>
          <a:lstStyle>
            <a:lvl1pPr marL="43815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itchFamily="18" charset="2"/>
              <a:buChar char="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02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itchFamily="2" charset="2"/>
              <a:buChar char="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66C7D"/>
              </a:buClr>
              <a:buFont typeface="Arial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025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Font typeface="Arial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575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8651"/>
              </a:buClr>
              <a:buFont typeface="Wingdings 3" pitchFamily="18" charset="2"/>
              <a:buChar char=""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eaLnBrk="1" hangingPunct="1">
              <a:defRPr/>
            </a:pPr>
            <a:r>
              <a:rPr lang="en-US" dirty="0"/>
              <a:t>Is this difference meaningful?</a:t>
            </a:r>
            <a:endParaRPr lang="en-US" sz="2400" i="1" dirty="0"/>
          </a:p>
        </p:txBody>
      </p:sp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800" dirty="0">
                <a:solidFill>
                  <a:schemeClr val="accent6"/>
                </a:solidFill>
              </a:rPr>
              <a:t>Example: Superfund Remediation</a:t>
            </a:r>
            <a:endParaRPr lang="en-US" dirty="0">
              <a:solidFill>
                <a:schemeClr val="accent1">
                  <a:satMod val="150000"/>
                </a:schemeClr>
              </a:solidFill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689225"/>
            <a:ext cx="8229600" cy="4625975"/>
          </a:xfrm>
        </p:spPr>
        <p:txBody>
          <a:bodyPr/>
          <a:lstStyle/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b="1" dirty="0"/>
              <a:t>Cohen’s ES (d)</a:t>
            </a:r>
          </a:p>
          <a:p>
            <a:pPr lvl="1" eaLnBrk="1" hangingPunct="1"/>
            <a:r>
              <a:rPr lang="en-US" sz="2400" dirty="0"/>
              <a:t>Small = 0.0 - .20</a:t>
            </a:r>
          </a:p>
          <a:p>
            <a:pPr lvl="1" eaLnBrk="1" hangingPunct="1"/>
            <a:r>
              <a:rPr lang="en-US" sz="2400" dirty="0"/>
              <a:t>Medium = .20 - .50</a:t>
            </a:r>
          </a:p>
          <a:p>
            <a:pPr lvl="1" eaLnBrk="1" hangingPunct="1"/>
            <a:r>
              <a:rPr lang="en-US" sz="2400" dirty="0"/>
              <a:t>Large = .50 and above</a:t>
            </a:r>
          </a:p>
        </p:txBody>
      </p:sp>
      <p:sp>
        <p:nvSpPr>
          <p:cNvPr id="3072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3072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369592"/>
              </p:ext>
            </p:extLst>
          </p:nvPr>
        </p:nvGraphicFramePr>
        <p:xfrm>
          <a:off x="2590800" y="2951989"/>
          <a:ext cx="3116263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952087" imgH="418918" progId="Equation.DSMT4">
                  <p:embed/>
                </p:oleObj>
              </mc:Choice>
              <mc:Fallback>
                <p:oleObj r:id="rId2" imgW="952087" imgH="418918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2951989"/>
                        <a:ext cx="3116263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572000" y="5334000"/>
            <a:ext cx="4801314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3200" dirty="0"/>
              <a:t>ES = </a:t>
            </a:r>
            <a:r>
              <a:rPr lang="en-US" sz="3200" u="sng" dirty="0"/>
              <a:t>   40.30   </a:t>
            </a:r>
            <a:r>
              <a:rPr lang="en-US" sz="3200" dirty="0"/>
              <a:t>	=  0.92	</a:t>
            </a:r>
            <a:endParaRPr lang="en-US" sz="3200" u="sng" dirty="0"/>
          </a:p>
          <a:p>
            <a:r>
              <a:rPr lang="en-US" sz="3200" dirty="0"/>
              <a:t>	   43.789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63623"/>
            <a:ext cx="2934057" cy="206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2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5448"/>
            <a:ext cx="8534400" cy="1252728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800" dirty="0">
                <a:solidFill>
                  <a:schemeClr val="accent6"/>
                </a:solidFill>
              </a:rPr>
              <a:t>Example: Superfund Remediation</a:t>
            </a:r>
            <a:endParaRPr lang="en-US" dirty="0">
              <a:solidFill>
                <a:schemeClr val="accent1">
                  <a:satMod val="150000"/>
                </a:schemeClr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04800" y="1600200"/>
            <a:ext cx="79248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4864" tIns="91440"/>
          <a:lstStyle/>
          <a:p>
            <a:pPr marL="438150" indent="-319088" eaLnBrk="1" hangingPunct="1">
              <a:lnSpc>
                <a:spcPct val="80000"/>
              </a:lnSpc>
              <a:buClr>
                <a:schemeClr val="accent1"/>
              </a:buClr>
              <a:buSzPct val="80000"/>
              <a:buFont typeface="Wingdings" pitchFamily="2" charset="2"/>
              <a:buNone/>
              <a:defRPr/>
            </a:pPr>
            <a:r>
              <a:rPr lang="en-US" sz="3600" dirty="0">
                <a:latin typeface="+mn-lt"/>
              </a:rPr>
              <a:t>Doing this in JMP</a:t>
            </a:r>
            <a:endParaRPr lang="en-US" sz="2800" dirty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02" y="2209801"/>
            <a:ext cx="3743498" cy="18205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00" y="4430638"/>
            <a:ext cx="6477000" cy="23511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5448"/>
            <a:ext cx="8534400" cy="1252728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800" dirty="0">
                <a:solidFill>
                  <a:schemeClr val="accent6"/>
                </a:solidFill>
              </a:rPr>
              <a:t>Example: Superfund Remediation</a:t>
            </a:r>
            <a:endParaRPr lang="en-US" dirty="0">
              <a:solidFill>
                <a:schemeClr val="accent1">
                  <a:satMod val="150000"/>
                </a:schemeClr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04800" y="1600200"/>
            <a:ext cx="79248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4864" tIns="91440"/>
          <a:lstStyle/>
          <a:p>
            <a:pPr marL="438150" indent="-319088" eaLnBrk="1" hangingPunct="1">
              <a:lnSpc>
                <a:spcPct val="80000"/>
              </a:lnSpc>
              <a:buClr>
                <a:schemeClr val="accent1"/>
              </a:buClr>
              <a:buSzPct val="80000"/>
              <a:buFont typeface="Wingdings" pitchFamily="2" charset="2"/>
              <a:buNone/>
              <a:defRPr/>
            </a:pPr>
            <a:r>
              <a:rPr lang="en-US" sz="3600" dirty="0">
                <a:latin typeface="+mn-lt"/>
              </a:rPr>
              <a:t>Doing this in JMP</a:t>
            </a:r>
            <a:endParaRPr lang="en-US" sz="2800" dirty="0">
              <a:latin typeface="+mn-lt"/>
            </a:endParaRPr>
          </a:p>
        </p:txBody>
      </p:sp>
      <p:pic>
        <p:nvPicPr>
          <p:cNvPr id="4710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352800"/>
            <a:ext cx="3543300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8"/>
          <p:cNvSpPr/>
          <p:nvPr/>
        </p:nvSpPr>
        <p:spPr>
          <a:xfrm>
            <a:off x="5334000" y="4419600"/>
            <a:ext cx="1143000" cy="4572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648200" y="4953000"/>
            <a:ext cx="1981200" cy="4572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596063" y="4492625"/>
            <a:ext cx="13287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>
                <a:solidFill>
                  <a:srgbClr val="FF0000"/>
                </a:solidFill>
              </a:rPr>
              <a:t>Two tailed test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6553200" y="5178425"/>
            <a:ext cx="13985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>
                <a:solidFill>
                  <a:srgbClr val="FF0000"/>
                </a:solidFill>
              </a:rPr>
              <a:t>One-tailed test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157102"/>
            <a:ext cx="4038600" cy="200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40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96838"/>
            <a:ext cx="7543800" cy="14128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900" dirty="0">
                <a:solidFill>
                  <a:schemeClr val="accent6"/>
                </a:solidFill>
              </a:rPr>
              <a:t>Example: Superfund Remediation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600" y="1859340"/>
            <a:ext cx="81534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We tested to see if remediated locations at this superfund site had significantly lower MTBE concentrations after one year.  </a:t>
            </a:r>
            <a:r>
              <a:rPr lang="en-US" sz="2800" dirty="0">
                <a:solidFill>
                  <a:schemeClr val="accent1"/>
                </a:solidFill>
              </a:rPr>
              <a:t>Using a one-tailed Independent Wilcoxon Signed Rank t-test to compare our 40 stratified random soil samples </a:t>
            </a:r>
            <a:r>
              <a:rPr lang="en-US" sz="2800" dirty="0">
                <a:solidFill>
                  <a:srgbClr val="00B050"/>
                </a:solidFill>
              </a:rPr>
              <a:t>we found a significant and meaningful difference between the treatments (t </a:t>
            </a:r>
            <a:r>
              <a:rPr lang="en-US" sz="2800" baseline="-25000" dirty="0">
                <a:solidFill>
                  <a:srgbClr val="00B050"/>
                </a:solidFill>
              </a:rPr>
              <a:t>(11) </a:t>
            </a:r>
            <a:r>
              <a:rPr lang="en-US" sz="2800" dirty="0">
                <a:solidFill>
                  <a:srgbClr val="00B050"/>
                </a:solidFill>
              </a:rPr>
              <a:t>= -6.53, p = 0.0106, ES = 0.93). </a:t>
            </a:r>
            <a:r>
              <a:rPr lang="en-US" sz="2800" dirty="0">
                <a:solidFill>
                  <a:srgbClr val="0070C0"/>
                </a:solidFill>
              </a:rPr>
              <a:t>This indicates that using remediation strategies can be a valuable approach to removing MTBE pollutants from similar systems. </a:t>
            </a:r>
          </a:p>
        </p:txBody>
      </p:sp>
    </p:spTree>
    <p:extLst>
      <p:ext uri="{BB962C8B-B14F-4D97-AF65-F5344CB8AC3E}">
        <p14:creationId xmlns:p14="http://schemas.microsoft.com/office/powerpoint/2010/main" val="34449786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96838"/>
            <a:ext cx="7543800" cy="14128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900" dirty="0">
                <a:solidFill>
                  <a:schemeClr val="accent6"/>
                </a:solidFill>
              </a:rPr>
              <a:t>Example: USGS Flooding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5835" y="1509713"/>
            <a:ext cx="83846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USGS monitors flood gauges across the US.  There is some hope that locations with functioning estuaries will help mitigate flooding as sea level rises.  But do they?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Is there a difference in recent flooding frequencies (2010’s average) between estuary and coastal locations?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922588"/>
            <a:ext cx="3950804" cy="325460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3192622"/>
            <a:ext cx="3619053" cy="241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381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96838"/>
            <a:ext cx="7543800" cy="14128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900" dirty="0">
                <a:solidFill>
                  <a:schemeClr val="accent6"/>
                </a:solidFill>
              </a:rPr>
              <a:t>Example: USGS Flooding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62400" y="1676400"/>
            <a:ext cx="4953000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Null hypothesis</a:t>
            </a:r>
            <a:r>
              <a:rPr lang="en-US" sz="2000" dirty="0"/>
              <a:t>: there is no difference in the 2010 flood days/</a:t>
            </a:r>
            <a:r>
              <a:rPr lang="en-US" sz="2000" dirty="0" err="1"/>
              <a:t>yr</a:t>
            </a:r>
            <a:r>
              <a:rPr lang="en-US" sz="2000" dirty="0"/>
              <a:t> between coastal and estuary USGS flood gauges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Alpha threshold</a:t>
            </a:r>
            <a:r>
              <a:rPr lang="en-US" sz="2000" dirty="0"/>
              <a:t>:  0.05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Test:</a:t>
            </a:r>
            <a:r>
              <a:rPr lang="en-US" sz="2000" dirty="0"/>
              <a:t> 2-tailed independent t-test but we don’t know if it is parametric or non-parametric, pooled (equal variance) or </a:t>
            </a:r>
            <a:r>
              <a:rPr lang="en-US" sz="2000" dirty="0" err="1"/>
              <a:t>unpooled</a:t>
            </a:r>
            <a:r>
              <a:rPr lang="en-US" sz="2000" dirty="0"/>
              <a:t> (unequal variance).  So we need to test those assumptions before we calculate a test statistic.</a:t>
            </a:r>
          </a:p>
          <a:p>
            <a:pPr>
              <a:spcBef>
                <a:spcPts val="1800"/>
              </a:spcBef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905000"/>
            <a:ext cx="395151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686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96838"/>
            <a:ext cx="7543800" cy="14128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900" dirty="0">
                <a:solidFill>
                  <a:schemeClr val="accent6"/>
                </a:solidFill>
              </a:rPr>
              <a:t>Example: USGS Flooding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43600" y="1828800"/>
            <a:ext cx="27976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Data is not normal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00200"/>
            <a:ext cx="5410200" cy="18873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02" y="4038600"/>
            <a:ext cx="2690813" cy="15989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455" y="3962400"/>
            <a:ext cx="1804987" cy="15727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1611" y="3657600"/>
            <a:ext cx="2238343" cy="2986087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6" idx="3"/>
          </p:cNvCxnSpPr>
          <p:nvPr/>
        </p:nvCxnSpPr>
        <p:spPr>
          <a:xfrm>
            <a:off x="2985915" y="4838078"/>
            <a:ext cx="366885" cy="13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</p:cNvCxnSpPr>
          <p:nvPr/>
        </p:nvCxnSpPr>
        <p:spPr>
          <a:xfrm>
            <a:off x="5126442" y="4748772"/>
            <a:ext cx="917171" cy="1194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401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74444-F3CA-CBD2-9BE0-28D32E10C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what a t-test does: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7B017-F6CB-20E3-3489-A7F5DACAD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these the same, or different?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B1CE20-8B56-1473-1D2D-263C11279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585" y="2398414"/>
            <a:ext cx="3085615" cy="430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6093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96838"/>
            <a:ext cx="7543800" cy="14128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900" dirty="0">
                <a:solidFill>
                  <a:schemeClr val="accent6"/>
                </a:solidFill>
              </a:rPr>
              <a:t>Example: USGS Flooding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600" y="1859340"/>
            <a:ext cx="8153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We tested to see if there was a difference in flooding frequency at estuaries and coastal locations. </a:t>
            </a:r>
            <a:r>
              <a:rPr lang="en-US" sz="2800" dirty="0">
                <a:solidFill>
                  <a:schemeClr val="accent1"/>
                </a:solidFill>
              </a:rPr>
              <a:t>Using a two-tailed, Wilcoxon, signed Rank Independent 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T-test [t</a:t>
            </a:r>
            <a:r>
              <a:rPr lang="en-US" sz="2800" baseline="-25000" dirty="0">
                <a:solidFill>
                  <a:schemeClr val="accent4">
                    <a:lumMod val="50000"/>
                  </a:schemeClr>
                </a:solidFill>
              </a:rPr>
              <a:t>(21) 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= 0.8374, p=0.4023] we found no significant difference between location types. </a:t>
            </a:r>
            <a:r>
              <a:rPr lang="en-US" sz="2800" dirty="0">
                <a:solidFill>
                  <a:srgbClr val="0070C0"/>
                </a:solidFill>
              </a:rPr>
              <a:t>This indicates that flooding frequency is not mitigated by inland status, and all locations near waterways may face similar frequency of flooding events.  </a:t>
            </a:r>
          </a:p>
        </p:txBody>
      </p:sp>
    </p:spTree>
    <p:extLst>
      <p:ext uri="{BB962C8B-B14F-4D97-AF65-F5344CB8AC3E}">
        <p14:creationId xmlns:p14="http://schemas.microsoft.com/office/powerpoint/2010/main" val="40997925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96838"/>
            <a:ext cx="7543800" cy="14128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900" dirty="0">
                <a:solidFill>
                  <a:schemeClr val="accent6"/>
                </a:solidFill>
              </a:rPr>
              <a:t>Example: Herbicide impacts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752600"/>
            <a:ext cx="4019550" cy="45235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36604" y="1828800"/>
            <a:ext cx="410460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An herbicide treatment is applied plots in group A (Group B is a control) and biomass measured 1 week before and one week after application.</a:t>
            </a:r>
          </a:p>
          <a:p>
            <a:r>
              <a:rPr lang="en-US" sz="2000" dirty="0"/>
              <a:t>We want to be sure there is no difference between the two groups prior to the treatment.</a:t>
            </a:r>
          </a:p>
          <a:p>
            <a:endParaRPr lang="en-US" sz="2000" dirty="0"/>
          </a:p>
          <a:p>
            <a:r>
              <a:rPr lang="en-US" sz="2000" b="1" dirty="0"/>
              <a:t>Is there a difference in the BEFORE concentration between Group A and Group B?</a:t>
            </a:r>
          </a:p>
        </p:txBody>
      </p:sp>
    </p:spTree>
    <p:extLst>
      <p:ext uri="{BB962C8B-B14F-4D97-AF65-F5344CB8AC3E}">
        <p14:creationId xmlns:p14="http://schemas.microsoft.com/office/powerpoint/2010/main" val="25269114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96838"/>
            <a:ext cx="7543800" cy="14128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900" dirty="0">
                <a:solidFill>
                  <a:schemeClr val="accent6"/>
                </a:solidFill>
              </a:rPr>
              <a:t>Example: Herbicide impacts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1676400"/>
            <a:ext cx="861060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800" b="1" dirty="0"/>
              <a:t>Null hypothesis</a:t>
            </a:r>
            <a:r>
              <a:rPr lang="en-US" sz="2800" dirty="0"/>
              <a:t>: there is no difference in the BEFORE biomass between Group A and Group B?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800" b="1" dirty="0"/>
              <a:t>Alpha threshold</a:t>
            </a:r>
            <a:r>
              <a:rPr lang="en-US" sz="2800" dirty="0"/>
              <a:t>:  0.05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800" b="1" dirty="0"/>
              <a:t>Test:</a:t>
            </a:r>
            <a:r>
              <a:rPr lang="en-US" sz="2800" dirty="0"/>
              <a:t> 2-tailed independent t-test but we don’t know if it is parametric or non-parametric, pooled (equal variance) or </a:t>
            </a:r>
            <a:r>
              <a:rPr lang="en-US" sz="2800" dirty="0" err="1"/>
              <a:t>unpooled</a:t>
            </a:r>
            <a:r>
              <a:rPr lang="en-US" sz="2800" dirty="0"/>
              <a:t> (unequal variance)</a:t>
            </a:r>
          </a:p>
          <a:p>
            <a:pPr marL="800100" lvl="1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So we need to test those assumptions before we calculate a test statistic.</a:t>
            </a:r>
          </a:p>
          <a:p>
            <a:pPr>
              <a:spcBef>
                <a:spcPts val="1800"/>
              </a:spcBef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804208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96838"/>
            <a:ext cx="7543800" cy="14128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900" dirty="0">
                <a:solidFill>
                  <a:schemeClr val="accent6"/>
                </a:solidFill>
              </a:rPr>
              <a:t>Example: Herbicide impacts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1676400"/>
            <a:ext cx="8610600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Is there a difference in the BEFORE concentration between Group A and Group B?</a:t>
            </a:r>
          </a:p>
          <a:p>
            <a:endParaRPr lang="en-US" sz="3200" dirty="0"/>
          </a:p>
          <a:p>
            <a:pPr>
              <a:spcBef>
                <a:spcPts val="600"/>
              </a:spcBef>
            </a:pPr>
            <a:r>
              <a:rPr lang="en-US" b="1" dirty="0"/>
              <a:t>Assumptions met?</a:t>
            </a:r>
            <a:r>
              <a:rPr lang="en-US" dirty="0"/>
              <a:t>:  </a:t>
            </a:r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Data is normally                                                                                                  distributed …….</a:t>
            </a:r>
          </a:p>
          <a:p>
            <a:endParaRPr lang="en-US" dirty="0"/>
          </a:p>
          <a:p>
            <a:r>
              <a:rPr lang="en-US" dirty="0"/>
              <a:t>Now we need to get into the                                                                                                        Fit Y by X platform to test for                                                                                            equal variance as well.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799" y="2806809"/>
            <a:ext cx="4331691" cy="336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76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96838"/>
            <a:ext cx="7543800" cy="14128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900" dirty="0">
                <a:solidFill>
                  <a:schemeClr val="accent6"/>
                </a:solidFill>
              </a:rPr>
              <a:t>Example: Herbicide impacts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1676400"/>
            <a:ext cx="8610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Is there a difference in the BEFORE concentration between Group A and Group B?</a:t>
            </a:r>
          </a:p>
          <a:p>
            <a:endParaRPr lang="en-US" sz="3200" dirty="0"/>
          </a:p>
          <a:p>
            <a:pPr>
              <a:spcBef>
                <a:spcPts val="600"/>
              </a:spcBef>
            </a:pPr>
            <a:r>
              <a:rPr lang="en-US" b="1" dirty="0"/>
              <a:t>Assumptions met?</a:t>
            </a:r>
            <a:r>
              <a:rPr lang="en-US" dirty="0"/>
              <a:t>:  </a:t>
            </a:r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Pick any one of these …                                                                                                          they rarely disagree</a:t>
            </a:r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Looks like we accept the null:</a:t>
            </a:r>
          </a:p>
          <a:p>
            <a:pPr>
              <a:spcBef>
                <a:spcPts val="600"/>
              </a:spcBef>
            </a:pPr>
            <a:r>
              <a:rPr lang="en-US" dirty="0"/>
              <a:t>The sample have equal variance.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3047999"/>
            <a:ext cx="4267200" cy="361526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629400" y="5638800"/>
            <a:ext cx="609600" cy="10244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971800" y="4191000"/>
            <a:ext cx="3657600" cy="1447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871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96838"/>
            <a:ext cx="7543800" cy="14128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900" dirty="0">
                <a:solidFill>
                  <a:schemeClr val="accent6"/>
                </a:solidFill>
              </a:rPr>
              <a:t>Example: Herbicide impacts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1676400"/>
            <a:ext cx="8610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Is there a difference in the BEFORE biomass between Group A and Group B?</a:t>
            </a:r>
          </a:p>
          <a:p>
            <a:endParaRPr lang="en-US" sz="3200" dirty="0"/>
          </a:p>
          <a:p>
            <a:pPr>
              <a:spcBef>
                <a:spcPts val="600"/>
              </a:spcBef>
            </a:pPr>
            <a:r>
              <a:rPr lang="en-US" b="1" dirty="0"/>
              <a:t>Test</a:t>
            </a:r>
            <a:r>
              <a:rPr lang="en-US" dirty="0"/>
              <a:t>:  2-tailed pooled independent t-test</a:t>
            </a:r>
          </a:p>
          <a:p>
            <a:pPr>
              <a:spcBef>
                <a:spcPts val="600"/>
              </a:spcBef>
            </a:pPr>
            <a:r>
              <a:rPr lang="en-US" b="1" dirty="0"/>
              <a:t>Alpha threshold</a:t>
            </a:r>
            <a:r>
              <a:rPr lang="en-US" dirty="0"/>
              <a:t>:  0.05</a:t>
            </a:r>
          </a:p>
          <a:p>
            <a:pPr>
              <a:spcBef>
                <a:spcPts val="600"/>
              </a:spcBef>
            </a:pPr>
            <a:r>
              <a:rPr lang="en-US" b="1" dirty="0"/>
              <a:t>Obtained Value</a:t>
            </a:r>
            <a:r>
              <a:rPr lang="en-US" dirty="0"/>
              <a:t>:  </a:t>
            </a:r>
            <a:r>
              <a:rPr lang="en-US" b="1" dirty="0"/>
              <a:t>-1.139</a:t>
            </a:r>
          </a:p>
          <a:p>
            <a:pPr>
              <a:spcBef>
                <a:spcPts val="600"/>
              </a:spcBef>
            </a:pPr>
            <a:r>
              <a:rPr lang="en-US" b="1" dirty="0"/>
              <a:t>Degrees of Freedom</a:t>
            </a:r>
            <a:r>
              <a:rPr lang="en-US" dirty="0"/>
              <a:t>:  </a:t>
            </a:r>
            <a:r>
              <a:rPr lang="en-US" b="1" dirty="0"/>
              <a:t>10</a:t>
            </a:r>
          </a:p>
          <a:p>
            <a:pPr>
              <a:spcBef>
                <a:spcPts val="600"/>
              </a:spcBef>
            </a:pPr>
            <a:r>
              <a:rPr lang="en-US" dirty="0"/>
              <a:t>Appropriate </a:t>
            </a:r>
            <a:r>
              <a:rPr lang="en-US" b="1" dirty="0"/>
              <a:t>p-value</a:t>
            </a:r>
            <a:r>
              <a:rPr lang="en-US" dirty="0"/>
              <a:t>:  0.2870</a:t>
            </a:r>
          </a:p>
          <a:p>
            <a:pPr>
              <a:spcBef>
                <a:spcPts val="600"/>
              </a:spcBef>
            </a:pPr>
            <a:r>
              <a:rPr lang="en-US" b="1" dirty="0"/>
              <a:t>Result</a:t>
            </a:r>
            <a:r>
              <a:rPr lang="en-US" dirty="0"/>
              <a:t>: no significant difference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512" y="3269974"/>
            <a:ext cx="2396898" cy="12618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271" y="4809932"/>
            <a:ext cx="2448339" cy="12425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flipH="1">
            <a:off x="4876800" y="3276600"/>
            <a:ext cx="259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T-test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Means/ANOVA/Pooled 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050" y="4498635"/>
            <a:ext cx="285750" cy="276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050" y="3277801"/>
            <a:ext cx="285750" cy="27622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8600" y="6446460"/>
            <a:ext cx="6314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Note: If doing by hand the associated </a:t>
            </a:r>
            <a:r>
              <a:rPr lang="en-US" b="1" dirty="0"/>
              <a:t>critical value</a:t>
            </a:r>
            <a:r>
              <a:rPr lang="en-US" dirty="0"/>
              <a:t>: 2.228</a:t>
            </a:r>
          </a:p>
        </p:txBody>
      </p:sp>
      <p:sp>
        <p:nvSpPr>
          <p:cNvPr id="2" name="Rectangle 1"/>
          <p:cNvSpPr/>
          <p:nvPr/>
        </p:nvSpPr>
        <p:spPr>
          <a:xfrm>
            <a:off x="4495800" y="4498635"/>
            <a:ext cx="4191000" cy="18259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4365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96838"/>
            <a:ext cx="7543800" cy="14128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900" dirty="0">
                <a:solidFill>
                  <a:schemeClr val="accent6"/>
                </a:solidFill>
              </a:rPr>
              <a:t>Example: Herbicide impacts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600" y="1859340"/>
            <a:ext cx="81534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We tested to see if there was a difference in biomass between a treatment and control group prior to herbicide application. </a:t>
            </a:r>
            <a:r>
              <a:rPr lang="en-US" sz="2800" dirty="0">
                <a:solidFill>
                  <a:schemeClr val="accent1"/>
                </a:solidFill>
              </a:rPr>
              <a:t>Using a two-tailed pooled Independent T-test [t</a:t>
            </a:r>
            <a:r>
              <a:rPr lang="en-US" sz="2800" baseline="-25000" dirty="0">
                <a:solidFill>
                  <a:schemeClr val="accent1"/>
                </a:solidFill>
              </a:rPr>
              <a:t>(11) </a:t>
            </a:r>
            <a:r>
              <a:rPr lang="en-US" sz="2800" dirty="0">
                <a:solidFill>
                  <a:schemeClr val="accent1"/>
                </a:solidFill>
              </a:rPr>
              <a:t>= -1.139, p=0.2812] </a:t>
            </a:r>
            <a:r>
              <a:rPr lang="en-US" sz="2800" dirty="0">
                <a:solidFill>
                  <a:srgbClr val="00B050"/>
                </a:solidFill>
              </a:rPr>
              <a:t>we found no significant difference between groups. </a:t>
            </a:r>
            <a:r>
              <a:rPr lang="en-US" sz="2800" dirty="0">
                <a:solidFill>
                  <a:srgbClr val="0070C0"/>
                </a:solidFill>
              </a:rPr>
              <a:t>This indicates that the treatment and control groups are similar at the start of this experiment, suggesting a suitable sample design to run further tests on the impact of this herbicide treatment on biomass.  </a:t>
            </a:r>
          </a:p>
        </p:txBody>
      </p:sp>
    </p:spTree>
    <p:extLst>
      <p:ext uri="{BB962C8B-B14F-4D97-AF65-F5344CB8AC3E}">
        <p14:creationId xmlns:p14="http://schemas.microsoft.com/office/powerpoint/2010/main" val="9435431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534400" cy="1252728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800" dirty="0">
                <a:solidFill>
                  <a:schemeClr val="accent6"/>
                </a:solidFill>
              </a:rPr>
              <a:t>Example: Butterflies and Pesticides</a:t>
            </a:r>
            <a:endParaRPr lang="en-US" dirty="0">
              <a:solidFill>
                <a:schemeClr val="accent1">
                  <a:satMod val="150000"/>
                </a:schemeClr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04800" y="1600200"/>
            <a:ext cx="79248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4864" tIns="91440"/>
          <a:lstStyle/>
          <a:p>
            <a:pPr marL="438150" indent="-319088" eaLnBrk="1" hangingPunct="1">
              <a:lnSpc>
                <a:spcPct val="80000"/>
              </a:lnSpc>
              <a:buClr>
                <a:schemeClr val="accent1"/>
              </a:buClr>
              <a:buSzPct val="80000"/>
              <a:buFont typeface="Wingdings" pitchFamily="2" charset="2"/>
              <a:buNone/>
              <a:defRPr/>
            </a:pPr>
            <a:r>
              <a:rPr lang="en-US" sz="3600" dirty="0">
                <a:latin typeface="+mn-lt"/>
              </a:rPr>
              <a:t>In her biology Lab, Amy has painstakingly measured the wing length of 80 butterflies. 40 of them were exposed to pesticides during development and 40 were not</a:t>
            </a:r>
          </a:p>
          <a:p>
            <a:pPr marL="438150" indent="-319088" eaLnBrk="1" hangingPunct="1">
              <a:lnSpc>
                <a:spcPct val="80000"/>
              </a:lnSpc>
              <a:buClr>
                <a:schemeClr val="accent1"/>
              </a:buClr>
              <a:buSzPct val="80000"/>
              <a:buFont typeface="Wingdings" pitchFamily="2" charset="2"/>
              <a:buNone/>
              <a:defRPr/>
            </a:pPr>
            <a:endParaRPr lang="en-US" sz="3600" dirty="0">
              <a:latin typeface="+mn-lt"/>
            </a:endParaRPr>
          </a:p>
          <a:p>
            <a:pPr marL="438150" indent="-319088" eaLnBrk="1" hangingPunct="1">
              <a:lnSpc>
                <a:spcPct val="80000"/>
              </a:lnSpc>
              <a:buClr>
                <a:schemeClr val="accent1"/>
              </a:buClr>
              <a:buSzPct val="80000"/>
              <a:buFont typeface="Wingdings" pitchFamily="2" charset="2"/>
              <a:buNone/>
              <a:defRPr/>
            </a:pPr>
            <a:r>
              <a:rPr lang="en-US" sz="3600" dirty="0">
                <a:latin typeface="+mn-lt"/>
              </a:rPr>
              <a:t>She wants to determine if                                          there is a </a:t>
            </a:r>
            <a:r>
              <a:rPr lang="en-US" sz="3600" b="1" dirty="0">
                <a:latin typeface="+mn-lt"/>
              </a:rPr>
              <a:t>difference</a:t>
            </a:r>
            <a:r>
              <a:rPr lang="en-US" sz="3600" dirty="0">
                <a:latin typeface="+mn-lt"/>
              </a:rPr>
              <a:t> in                                              wing length between the                                          </a:t>
            </a:r>
            <a:r>
              <a:rPr lang="en-US" sz="3600" b="1" dirty="0">
                <a:latin typeface="+mn-lt"/>
              </a:rPr>
              <a:t>two groups</a:t>
            </a:r>
            <a:r>
              <a:rPr lang="en-US" sz="3600" dirty="0">
                <a:latin typeface="+mn-lt"/>
              </a:rPr>
              <a:t>.</a:t>
            </a:r>
          </a:p>
        </p:txBody>
      </p:sp>
      <p:pic>
        <p:nvPicPr>
          <p:cNvPr id="40964" name="Picture 2" descr="https://encrypted-tbn1.google.com/images?q=tbn:ANd9GcQip909ap_ktFZc3US7irgAh0w1WwKfY9RDZ8CW6GVO_-AUfrz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038600"/>
            <a:ext cx="305117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3736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5448"/>
            <a:ext cx="8534400" cy="1252728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400" dirty="0">
                <a:solidFill>
                  <a:schemeClr val="accent6"/>
                </a:solidFill>
              </a:rPr>
              <a:t>Example: Butterflies and Pesticides</a:t>
            </a:r>
            <a:endParaRPr lang="en-US" dirty="0">
              <a:solidFill>
                <a:schemeClr val="accent1">
                  <a:satMod val="150000"/>
                </a:schemeClr>
              </a:solidFill>
            </a:endParaRPr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38400"/>
            <a:ext cx="8075246" cy="342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8600" y="1524000"/>
            <a:ext cx="868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JMP it is easy to test for normality…so let’s be sure to start there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3646" y="5915616"/>
            <a:ext cx="868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Looks like we just barely meet our assumptions…but we do meet them.</a:t>
            </a:r>
          </a:p>
        </p:txBody>
      </p:sp>
    </p:spTree>
    <p:extLst>
      <p:ext uri="{BB962C8B-B14F-4D97-AF65-F5344CB8AC3E}">
        <p14:creationId xmlns:p14="http://schemas.microsoft.com/office/powerpoint/2010/main" val="19567468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5448"/>
            <a:ext cx="8534400" cy="1252728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400" dirty="0">
                <a:solidFill>
                  <a:schemeClr val="accent6"/>
                </a:solidFill>
              </a:rPr>
              <a:t>Example: Butterflies and Pesticides</a:t>
            </a:r>
            <a:endParaRPr lang="en-US" dirty="0">
              <a:solidFill>
                <a:schemeClr val="accent1">
                  <a:satMod val="150000"/>
                </a:schemeClr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52400" y="4426258"/>
            <a:ext cx="19812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lIns="54864" tIns="91440"/>
          <a:lstStyle/>
          <a:p>
            <a:pPr marL="438150" indent="-319088" eaLnBrk="1" hangingPunct="1">
              <a:lnSpc>
                <a:spcPct val="80000"/>
              </a:lnSpc>
              <a:buClr>
                <a:schemeClr val="accent1"/>
              </a:buClr>
              <a:buSzPct val="8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Test for Unequal Variance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43000"/>
            <a:ext cx="7296150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267200"/>
            <a:ext cx="2609240" cy="21240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4223043"/>
            <a:ext cx="2462840" cy="21859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477403" y="5955299"/>
            <a:ext cx="1514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EQUAL</a:t>
            </a:r>
          </a:p>
        </p:txBody>
      </p:sp>
      <p:sp>
        <p:nvSpPr>
          <p:cNvPr id="5" name="Right Brace 4"/>
          <p:cNvSpPr/>
          <p:nvPr/>
        </p:nvSpPr>
        <p:spPr>
          <a:xfrm>
            <a:off x="7010400" y="5791200"/>
            <a:ext cx="481640" cy="6858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826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BFA0D-7300-3C4D-82A1-427716DD4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Z-test vs. 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638FB-238C-C247-8A56-1046BEAD2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74825"/>
            <a:ext cx="2579435" cy="4625975"/>
          </a:xfrm>
        </p:spPr>
        <p:txBody>
          <a:bodyPr/>
          <a:lstStyle/>
          <a:p>
            <a:pPr marL="119062" indent="0">
              <a:buNone/>
            </a:pPr>
            <a:r>
              <a:rPr lang="en-US" sz="2400" dirty="0"/>
              <a:t>For a z-test, what do we know about our population? </a:t>
            </a:r>
          </a:p>
          <a:p>
            <a:endParaRPr lang="en-US" dirty="0"/>
          </a:p>
          <a:p>
            <a:r>
              <a:rPr lang="en-US" sz="1600" dirty="0"/>
              <a:t>Mean</a:t>
            </a:r>
          </a:p>
          <a:p>
            <a:r>
              <a:rPr lang="en-US" sz="1600" dirty="0"/>
              <a:t>Standard Deviation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33794" name="Picture 2" descr="Normal Distribution (Statistics) - The Ultimate Guide">
            <a:extLst>
              <a:ext uri="{FF2B5EF4-FFF2-40B4-BE49-F238E27FC236}">
                <a16:creationId xmlns:a16="http://schemas.microsoft.com/office/drawing/2014/main" id="{C0CBE51E-4C9B-C74B-912F-6C1AC4B9E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284" y="1905000"/>
            <a:ext cx="5650165" cy="403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1289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804987"/>
            <a:ext cx="4355702" cy="429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5448"/>
            <a:ext cx="8534400" cy="1252728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400" dirty="0">
                <a:solidFill>
                  <a:schemeClr val="accent6"/>
                </a:solidFill>
              </a:rPr>
              <a:t>Example: Butterflies and Pesticides</a:t>
            </a:r>
            <a:endParaRPr lang="en-US" dirty="0">
              <a:solidFill>
                <a:schemeClr val="accent1">
                  <a:satMod val="150000"/>
                </a:schemeClr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04800" y="4572000"/>
            <a:ext cx="3886200" cy="1524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lIns="54864" tIns="91440"/>
          <a:lstStyle/>
          <a:p>
            <a:pPr marL="438150" indent="-319088" eaLnBrk="1" hangingPunct="1">
              <a:lnSpc>
                <a:spcPct val="80000"/>
              </a:lnSpc>
              <a:buClr>
                <a:schemeClr val="accent1"/>
              </a:buClr>
              <a:buSzPct val="8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Now we  can report that</a:t>
            </a:r>
          </a:p>
          <a:p>
            <a:pPr marL="438150" indent="-319088" eaLnBrk="1" hangingPunct="1">
              <a:lnSpc>
                <a:spcPct val="80000"/>
              </a:lnSpc>
              <a:buClr>
                <a:schemeClr val="accent1"/>
              </a:buClr>
              <a:buSzPct val="80000"/>
              <a:buFont typeface="Wingdings" pitchFamily="2" charset="2"/>
              <a:buNone/>
              <a:defRPr/>
            </a:pPr>
            <a:endParaRPr lang="en-US" sz="2800" dirty="0">
              <a:latin typeface="+mn-lt"/>
            </a:endParaRPr>
          </a:p>
          <a:p>
            <a:pPr marL="438150" indent="-319088" eaLnBrk="1" hangingPunct="1">
              <a:lnSpc>
                <a:spcPct val="80000"/>
              </a:lnSpc>
              <a:buClr>
                <a:schemeClr val="accent1"/>
              </a:buClr>
              <a:buSzPct val="80000"/>
              <a:buFont typeface="Wingdings" pitchFamily="2" charset="2"/>
              <a:buNone/>
              <a:defRPr/>
            </a:pPr>
            <a:r>
              <a:rPr lang="en-US" sz="2400" dirty="0">
                <a:latin typeface="+mn-lt"/>
              </a:rPr>
              <a:t>t(66.02) = 3.98, p =0.0002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1623251"/>
            <a:ext cx="3048000" cy="228416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48200" y="4800600"/>
            <a:ext cx="1828800" cy="2286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828800" y="2362200"/>
            <a:ext cx="2743200" cy="2514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886200" y="5410200"/>
            <a:ext cx="2057400" cy="7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47095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804987"/>
            <a:ext cx="4355702" cy="429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5448"/>
            <a:ext cx="8534400" cy="1252728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400" dirty="0">
                <a:solidFill>
                  <a:schemeClr val="accent6"/>
                </a:solidFill>
              </a:rPr>
              <a:t>Example: Butterflies and Pesticides</a:t>
            </a:r>
            <a:endParaRPr lang="en-US" dirty="0">
              <a:solidFill>
                <a:schemeClr val="accent1">
                  <a:satMod val="150000"/>
                </a:schemeClr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04800" y="4572000"/>
            <a:ext cx="3886200" cy="1524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lIns="54864" tIns="91440"/>
          <a:lstStyle/>
          <a:p>
            <a:pPr marL="438150" indent="-319088" eaLnBrk="1" hangingPunct="1">
              <a:lnSpc>
                <a:spcPct val="80000"/>
              </a:lnSpc>
              <a:buClr>
                <a:schemeClr val="accent1"/>
              </a:buClr>
              <a:buSzPct val="80000"/>
              <a:buFont typeface="Wingdings" pitchFamily="2" charset="2"/>
              <a:buNone/>
              <a:defRPr/>
            </a:pPr>
            <a:r>
              <a:rPr lang="en-US" sz="2800" dirty="0">
                <a:latin typeface="+mn-lt"/>
              </a:rPr>
              <a:t>Cohen’s Effect Size</a:t>
            </a:r>
          </a:p>
          <a:p>
            <a:pPr marL="438150" indent="-319088" eaLnBrk="1" hangingPunct="1">
              <a:lnSpc>
                <a:spcPct val="80000"/>
              </a:lnSpc>
              <a:buClr>
                <a:schemeClr val="accent1"/>
              </a:buClr>
              <a:buSzPct val="80000"/>
              <a:buFont typeface="Wingdings" pitchFamily="2" charset="2"/>
              <a:buNone/>
              <a:defRPr/>
            </a:pPr>
            <a:endParaRPr lang="en-US" sz="2800" dirty="0">
              <a:latin typeface="+mn-lt"/>
            </a:endParaRPr>
          </a:p>
          <a:p>
            <a:pPr marL="438150" indent="-319088" eaLnBrk="1" hangingPunct="1">
              <a:lnSpc>
                <a:spcPct val="80000"/>
              </a:lnSpc>
              <a:buClr>
                <a:schemeClr val="accent1"/>
              </a:buClr>
              <a:buSzPct val="80000"/>
              <a:buFont typeface="Wingdings" pitchFamily="2" charset="2"/>
              <a:buNone/>
              <a:defRPr/>
            </a:pPr>
            <a:r>
              <a:rPr lang="en-US" u="sng" dirty="0">
                <a:latin typeface="+mn-lt"/>
              </a:rPr>
              <a:t>-38.69 </a:t>
            </a:r>
            <a:r>
              <a:rPr lang="en-US" dirty="0">
                <a:latin typeface="+mn-lt"/>
              </a:rPr>
              <a:t>   = 0.817  = highly meaningful</a:t>
            </a:r>
          </a:p>
          <a:p>
            <a:pPr marL="438150" indent="-319088" eaLnBrk="1" hangingPunct="1">
              <a:lnSpc>
                <a:spcPct val="80000"/>
              </a:lnSpc>
              <a:buClr>
                <a:schemeClr val="accent1"/>
              </a:buClr>
              <a:buSzPct val="80000"/>
              <a:buFont typeface="Wingdings" pitchFamily="2" charset="2"/>
              <a:buNone/>
              <a:defRPr/>
            </a:pPr>
            <a:r>
              <a:rPr lang="en-US" dirty="0">
                <a:latin typeface="+mn-lt"/>
              </a:rPr>
              <a:t> 47.35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1623251"/>
            <a:ext cx="3048000" cy="228416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48200" y="4800600"/>
            <a:ext cx="1828800" cy="2286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828800" y="2362200"/>
            <a:ext cx="2743200" cy="2514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886200" y="5410200"/>
            <a:ext cx="2057400" cy="7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7661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5448"/>
            <a:ext cx="8534400" cy="1252728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400" dirty="0">
                <a:solidFill>
                  <a:schemeClr val="accent6"/>
                </a:solidFill>
              </a:rPr>
              <a:t>Example: Butterflies and Pesticides</a:t>
            </a:r>
            <a:endParaRPr lang="en-US" dirty="0">
              <a:solidFill>
                <a:schemeClr val="accent1">
                  <a:satMod val="1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859340"/>
            <a:ext cx="81534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We tested to see if there was a difference in wing length between butterflies treated with pesticides during development and a control group. </a:t>
            </a:r>
            <a:r>
              <a:rPr lang="en-US" sz="2800" dirty="0">
                <a:solidFill>
                  <a:srgbClr val="FFC000"/>
                </a:solidFill>
              </a:rPr>
              <a:t>Using a two-tailed, Independent </a:t>
            </a:r>
            <a:r>
              <a:rPr lang="en-US" sz="2800" dirty="0" err="1">
                <a:solidFill>
                  <a:srgbClr val="FFC000"/>
                </a:solidFill>
              </a:rPr>
              <a:t>unpooled</a:t>
            </a:r>
            <a:r>
              <a:rPr lang="en-US" sz="2800" dirty="0">
                <a:solidFill>
                  <a:srgbClr val="FFC000"/>
                </a:solidFill>
              </a:rPr>
              <a:t> t-test </a:t>
            </a:r>
            <a:r>
              <a:rPr lang="en-US" sz="2800" dirty="0">
                <a:solidFill>
                  <a:srgbClr val="00B050"/>
                </a:solidFill>
              </a:rPr>
              <a:t>(t </a:t>
            </a:r>
            <a:r>
              <a:rPr lang="en-US" sz="2800" baseline="-25000" dirty="0">
                <a:solidFill>
                  <a:srgbClr val="00B050"/>
                </a:solidFill>
              </a:rPr>
              <a:t>(66.02)</a:t>
            </a:r>
            <a:r>
              <a:rPr lang="en-US" sz="2800" dirty="0">
                <a:solidFill>
                  <a:srgbClr val="00B050"/>
                </a:solidFill>
              </a:rPr>
              <a:t> = 3.98, p = 0.0002, ES = 0.82) we found that butterflies treated with pesticides had significantly shorter wing length.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0070C0"/>
                </a:solidFill>
              </a:rPr>
              <a:t>This highly meaningful difference indicates that pesticides may impact butterfly development and applications should consider the impact to local butterfly populations. </a:t>
            </a:r>
          </a:p>
        </p:txBody>
      </p:sp>
    </p:spTree>
    <p:extLst>
      <p:ext uri="{BB962C8B-B14F-4D97-AF65-F5344CB8AC3E}">
        <p14:creationId xmlns:p14="http://schemas.microsoft.com/office/powerpoint/2010/main" val="13845629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Work – </a:t>
            </a:r>
            <a:r>
              <a:rPr lang="en-US" dirty="0" err="1"/>
              <a:t>Ind</a:t>
            </a:r>
            <a:r>
              <a:rPr lang="en-US" dirty="0"/>
              <a:t> T-tests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656"/>
            <a:ext cx="9144000" cy="557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390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66691" y="1066800"/>
            <a:ext cx="79248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4864" tIns="91440"/>
          <a:lstStyle/>
          <a:p>
            <a:endParaRPr lang="en-US" sz="3600" dirty="0"/>
          </a:p>
          <a:p>
            <a:r>
              <a:rPr lang="en-US" sz="3600" dirty="0"/>
              <a:t> Your first task will be to examine if there is a </a:t>
            </a:r>
            <a:r>
              <a:rPr lang="en-US" sz="3600" b="1" dirty="0"/>
              <a:t>difference </a:t>
            </a:r>
            <a:r>
              <a:rPr lang="en-US" sz="3600" dirty="0"/>
              <a:t>in </a:t>
            </a:r>
            <a:r>
              <a:rPr lang="en-US" sz="3600" dirty="0">
                <a:solidFill>
                  <a:schemeClr val="accent4"/>
                </a:solidFill>
              </a:rPr>
              <a:t>live basal area </a:t>
            </a:r>
            <a:r>
              <a:rPr lang="en-US" sz="3600" dirty="0"/>
              <a:t>(m</a:t>
            </a:r>
            <a:r>
              <a:rPr lang="en-US" sz="3600" baseline="30000" dirty="0"/>
              <a:t>2</a:t>
            </a:r>
            <a:r>
              <a:rPr lang="en-US" sz="3600" dirty="0"/>
              <a:t>/ha) </a:t>
            </a:r>
            <a:r>
              <a:rPr lang="en-US" sz="3600" b="1" dirty="0"/>
              <a:t>between ice treated and control plots </a:t>
            </a:r>
            <a:r>
              <a:rPr lang="en-US" sz="3600" dirty="0"/>
              <a:t> from data collected one year after the initial treatment. </a:t>
            </a:r>
            <a:endParaRPr lang="en-US" sz="3600" dirty="0">
              <a:latin typeface="+mn-l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33400" y="228600"/>
            <a:ext cx="8229600" cy="1252728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500" b="1" kern="1200">
                <a:solidFill>
                  <a:srgbClr val="FFC80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FFC800"/>
                </a:solidFill>
                <a:latin typeface="Corbe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FFC800"/>
                </a:solidFill>
                <a:latin typeface="Corbe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FFC800"/>
                </a:solidFill>
                <a:latin typeface="Corbe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FFC800"/>
                </a:solidFill>
                <a:latin typeface="Corbe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FFC800"/>
                </a:solidFill>
                <a:latin typeface="Corbe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FFC800"/>
                </a:solidFill>
                <a:latin typeface="Corbe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FFC800"/>
                </a:solidFill>
                <a:latin typeface="Corbe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FFC800"/>
                </a:solidFill>
                <a:latin typeface="Corbel" pitchFamily="34" charset="0"/>
              </a:defRPr>
            </a:lvl9pPr>
            <a:extLst/>
          </a:lstStyle>
          <a:p>
            <a:r>
              <a:rPr lang="en-US" dirty="0"/>
              <a:t>Group Work – </a:t>
            </a:r>
            <a:r>
              <a:rPr lang="en-US" dirty="0" err="1"/>
              <a:t>Ind</a:t>
            </a:r>
            <a:r>
              <a:rPr lang="en-US" dirty="0"/>
              <a:t> T-tests Live BA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4495800"/>
            <a:ext cx="3985608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8318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15000" y="1712436"/>
            <a:ext cx="3233691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4864" tIns="91440"/>
          <a:lstStyle/>
          <a:p>
            <a:r>
              <a:rPr lang="en-US" sz="2800" dirty="0"/>
              <a:t> </a:t>
            </a:r>
            <a:r>
              <a:rPr lang="en-US" sz="2000" dirty="0"/>
              <a:t>First we will walk you through the steps for an inferential test with this </a:t>
            </a:r>
            <a:r>
              <a:rPr lang="en-US" sz="2000" dirty="0">
                <a:solidFill>
                  <a:schemeClr val="accent4"/>
                </a:solidFill>
              </a:rPr>
              <a:t>basal area data </a:t>
            </a:r>
            <a:r>
              <a:rPr lang="en-US" sz="2000" dirty="0"/>
              <a:t>to make sure you remember all of the steps.</a:t>
            </a:r>
          </a:p>
          <a:p>
            <a:endParaRPr lang="en-US" sz="2000" dirty="0"/>
          </a:p>
          <a:p>
            <a:r>
              <a:rPr lang="en-US" sz="2000" dirty="0"/>
              <a:t>Then you will summarize it all in a concise paragraph. </a:t>
            </a:r>
          </a:p>
          <a:p>
            <a:endParaRPr lang="en-US" sz="2000" dirty="0"/>
          </a:p>
          <a:p>
            <a:r>
              <a:rPr lang="en-US" sz="2000" dirty="0"/>
              <a:t>Use an alpha level of 0.05 and assume this is a two tailed test. </a:t>
            </a:r>
          </a:p>
          <a:p>
            <a:endParaRPr lang="en-US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33400" y="228600"/>
            <a:ext cx="8229600" cy="1252728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500" b="1" kern="1200">
                <a:solidFill>
                  <a:srgbClr val="FFC80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FFC800"/>
                </a:solidFill>
                <a:latin typeface="Corbe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FFC800"/>
                </a:solidFill>
                <a:latin typeface="Corbe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FFC800"/>
                </a:solidFill>
                <a:latin typeface="Corbe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FFC800"/>
                </a:solidFill>
                <a:latin typeface="Corbe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FFC800"/>
                </a:solidFill>
                <a:latin typeface="Corbe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FFC800"/>
                </a:solidFill>
                <a:latin typeface="Corbe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FFC800"/>
                </a:solidFill>
                <a:latin typeface="Corbe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FFC800"/>
                </a:solidFill>
                <a:latin typeface="Corbel" pitchFamily="34" charset="0"/>
              </a:defRPr>
            </a:lvl9pPr>
            <a:extLst/>
          </a:lstStyle>
          <a:p>
            <a:r>
              <a:rPr lang="en-US" dirty="0"/>
              <a:t>Group Work – </a:t>
            </a:r>
            <a:r>
              <a:rPr lang="en-US" dirty="0" err="1"/>
              <a:t>Ind</a:t>
            </a:r>
            <a:r>
              <a:rPr lang="en-US" dirty="0"/>
              <a:t> T-tests Live BA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71" y="1500563"/>
            <a:ext cx="5276850" cy="514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951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10466" y="1481328"/>
            <a:ext cx="8415291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4864" tIns="91440"/>
          <a:lstStyle/>
          <a:p>
            <a:r>
              <a:rPr lang="en-US" sz="2800" dirty="0"/>
              <a:t> </a:t>
            </a:r>
            <a:r>
              <a:rPr lang="en-US" sz="2000" b="1" u="sng" dirty="0"/>
              <a:t>Remember that any summary should include the following: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Hypothesis or research objectives clearly stated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Correct statistical test selected and clearly stated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Dependent or Independent,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1 or 2 Tailed,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Student’s T Pooled (equal Variance), Students T Un-Pooled (unequal variance), or Wilcoxon (non-parametric)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Statistical result (significant or not significant) reported in shorthand with proper values and format:</a:t>
            </a:r>
          </a:p>
          <a:p>
            <a:r>
              <a:rPr lang="en-US" sz="2000" dirty="0"/>
              <a:t>			</a:t>
            </a:r>
            <a:r>
              <a:rPr lang="en-US" sz="2000" b="1" dirty="0">
                <a:solidFill>
                  <a:srgbClr val="FF0000"/>
                </a:solidFill>
              </a:rPr>
              <a:t>t(</a:t>
            </a:r>
            <a:r>
              <a:rPr lang="en-US" sz="2000" b="1" dirty="0" err="1">
                <a:solidFill>
                  <a:srgbClr val="FF0000"/>
                </a:solidFill>
              </a:rPr>
              <a:t>df</a:t>
            </a:r>
            <a:r>
              <a:rPr lang="en-US" sz="2000" b="1" dirty="0">
                <a:solidFill>
                  <a:srgbClr val="FF0000"/>
                </a:solidFill>
              </a:rPr>
              <a:t>) = t statistic, p-value, 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significant describe the nature of differences reported (which group is bigger)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Discussion of how ecologically and statistically meaningful results are with justification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Interpretation/Conclusions drawn with reference to the original research objective</a:t>
            </a:r>
            <a:endParaRPr lang="en-US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33400" y="228600"/>
            <a:ext cx="8229600" cy="1252728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500" b="1" kern="1200">
                <a:solidFill>
                  <a:srgbClr val="FFC80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FFC800"/>
                </a:solidFill>
                <a:latin typeface="Corbe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FFC800"/>
                </a:solidFill>
                <a:latin typeface="Corbe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FFC800"/>
                </a:solidFill>
                <a:latin typeface="Corbe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FFC800"/>
                </a:solidFill>
                <a:latin typeface="Corbe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FFC800"/>
                </a:solidFill>
                <a:latin typeface="Corbe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FFC800"/>
                </a:solidFill>
                <a:latin typeface="Corbe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FFC800"/>
                </a:solidFill>
                <a:latin typeface="Corbe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FFC800"/>
                </a:solidFill>
                <a:latin typeface="Corbel" pitchFamily="34" charset="0"/>
              </a:defRPr>
            </a:lvl9pPr>
            <a:extLst/>
          </a:lstStyle>
          <a:p>
            <a:r>
              <a:rPr lang="en-US" dirty="0"/>
              <a:t>Group Work – </a:t>
            </a:r>
            <a:r>
              <a:rPr lang="en-US" dirty="0" err="1"/>
              <a:t>Ind</a:t>
            </a:r>
            <a:r>
              <a:rPr lang="en-US" dirty="0"/>
              <a:t> T-tests</a:t>
            </a:r>
          </a:p>
        </p:txBody>
      </p:sp>
    </p:spTree>
    <p:extLst>
      <p:ext uri="{BB962C8B-B14F-4D97-AF65-F5344CB8AC3E}">
        <p14:creationId xmlns:p14="http://schemas.microsoft.com/office/powerpoint/2010/main" val="12470296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66691" y="1066800"/>
            <a:ext cx="79248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4864" tIns="91440"/>
          <a:lstStyle/>
          <a:p>
            <a:endParaRPr lang="en-US" sz="3600" dirty="0"/>
          </a:p>
          <a:p>
            <a:r>
              <a:rPr lang="en-US" sz="3600" dirty="0"/>
              <a:t> Your next task will be to examine if there is a </a:t>
            </a:r>
            <a:r>
              <a:rPr lang="en-US" sz="3600" b="1" dirty="0"/>
              <a:t>difference</a:t>
            </a:r>
            <a:r>
              <a:rPr lang="en-US" sz="3600" dirty="0"/>
              <a:t> in </a:t>
            </a:r>
            <a:r>
              <a:rPr lang="en-US" sz="3600" dirty="0">
                <a:solidFill>
                  <a:schemeClr val="accent4"/>
                </a:solidFill>
              </a:rPr>
              <a:t>leaf area index</a:t>
            </a:r>
            <a:r>
              <a:rPr lang="en-US" sz="3600" dirty="0"/>
              <a:t> </a:t>
            </a:r>
            <a:r>
              <a:rPr lang="en-US" sz="3600" b="1" dirty="0"/>
              <a:t>between ice treated and control plots </a:t>
            </a:r>
            <a:r>
              <a:rPr lang="en-US" sz="3600" dirty="0"/>
              <a:t>one year after the initial treatment. </a:t>
            </a:r>
            <a:endParaRPr lang="en-US" sz="3600" dirty="0">
              <a:latin typeface="+mn-l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33400" y="228600"/>
            <a:ext cx="8229600" cy="1252728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500" b="1" kern="1200">
                <a:solidFill>
                  <a:srgbClr val="FFC80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FFC800"/>
                </a:solidFill>
                <a:latin typeface="Corbe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FFC800"/>
                </a:solidFill>
                <a:latin typeface="Corbe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FFC800"/>
                </a:solidFill>
                <a:latin typeface="Corbe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FFC800"/>
                </a:solidFill>
                <a:latin typeface="Corbe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FFC800"/>
                </a:solidFill>
                <a:latin typeface="Corbe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FFC800"/>
                </a:solidFill>
                <a:latin typeface="Corbe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FFC800"/>
                </a:solidFill>
                <a:latin typeface="Corbe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FFC800"/>
                </a:solidFill>
                <a:latin typeface="Corbel" pitchFamily="34" charset="0"/>
              </a:defRPr>
            </a:lvl9pPr>
            <a:extLst/>
          </a:lstStyle>
          <a:p>
            <a:r>
              <a:rPr lang="en-US" dirty="0"/>
              <a:t>Group Work – </a:t>
            </a:r>
            <a:r>
              <a:rPr lang="en-US" dirty="0" err="1"/>
              <a:t>Ind</a:t>
            </a:r>
            <a:r>
              <a:rPr lang="en-US" dirty="0"/>
              <a:t> T-tests LAI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4495800"/>
            <a:ext cx="3945552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517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15000" y="1712436"/>
            <a:ext cx="3233691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4864" tIns="91440"/>
          <a:lstStyle/>
          <a:p>
            <a:r>
              <a:rPr lang="en-US" sz="2800" dirty="0"/>
              <a:t> </a:t>
            </a:r>
            <a:r>
              <a:rPr lang="en-US" sz="2000" dirty="0"/>
              <a:t>You are on your own for this one…..work through each of the steps and  summarize your analysis in a concise paragraph. </a:t>
            </a:r>
          </a:p>
          <a:p>
            <a:endParaRPr lang="en-US" sz="2000" dirty="0"/>
          </a:p>
          <a:p>
            <a:r>
              <a:rPr lang="en-US" sz="2000" i="1" dirty="0"/>
              <a:t>Use an alpha level of 0.05 and assume this is a two tailed test. </a:t>
            </a:r>
          </a:p>
          <a:p>
            <a:endParaRPr lang="en-US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33400" y="228600"/>
            <a:ext cx="8229600" cy="1252728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500" b="1" kern="1200">
                <a:solidFill>
                  <a:srgbClr val="FFC80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FFC800"/>
                </a:solidFill>
                <a:latin typeface="Corbe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FFC800"/>
                </a:solidFill>
                <a:latin typeface="Corbe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FFC800"/>
                </a:solidFill>
                <a:latin typeface="Corbe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FFC800"/>
                </a:solidFill>
                <a:latin typeface="Corbe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FFC800"/>
                </a:solidFill>
                <a:latin typeface="Corbe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FFC800"/>
                </a:solidFill>
                <a:latin typeface="Corbe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FFC800"/>
                </a:solidFill>
                <a:latin typeface="Corbe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FFC800"/>
                </a:solidFill>
                <a:latin typeface="Corbel" pitchFamily="34" charset="0"/>
              </a:defRPr>
            </a:lvl9pPr>
            <a:extLst/>
          </a:lstStyle>
          <a:p>
            <a:r>
              <a:rPr lang="en-US" dirty="0"/>
              <a:t>Group Work – </a:t>
            </a:r>
            <a:r>
              <a:rPr lang="en-US" dirty="0" err="1"/>
              <a:t>Ind</a:t>
            </a:r>
            <a:r>
              <a:rPr lang="en-US" dirty="0"/>
              <a:t> T-tests LAI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71" y="1500563"/>
            <a:ext cx="5276850" cy="514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8087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10466" y="1481328"/>
            <a:ext cx="8415291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4864" tIns="91440"/>
          <a:lstStyle/>
          <a:p>
            <a:r>
              <a:rPr lang="en-US" sz="2800" dirty="0"/>
              <a:t> </a:t>
            </a:r>
            <a:r>
              <a:rPr lang="en-US" sz="2000" b="1" u="sng" dirty="0"/>
              <a:t>Remember that any summary should include the following: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Hypothesis or research objectives clearly stated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Correct statistical test selected and clearly stated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Dependent or Independent,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1 or 2 Tailed,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Student’s T Pooled (equal Variance), Students T Un-Pooled (unequal variance), or Wilcoxon (non-parametric)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Statistical result (significant or not significant) reported in shorthand with proper values and format:</a:t>
            </a:r>
          </a:p>
          <a:p>
            <a:r>
              <a:rPr lang="en-US" sz="2000" dirty="0"/>
              <a:t>			</a:t>
            </a:r>
            <a:r>
              <a:rPr lang="en-US" sz="2000" b="1" dirty="0">
                <a:solidFill>
                  <a:srgbClr val="FF0000"/>
                </a:solidFill>
              </a:rPr>
              <a:t>t(</a:t>
            </a:r>
            <a:r>
              <a:rPr lang="en-US" sz="2000" b="1" dirty="0" err="1">
                <a:solidFill>
                  <a:srgbClr val="FF0000"/>
                </a:solidFill>
              </a:rPr>
              <a:t>df</a:t>
            </a:r>
            <a:r>
              <a:rPr lang="en-US" sz="2000" b="1" dirty="0">
                <a:solidFill>
                  <a:srgbClr val="FF0000"/>
                </a:solidFill>
              </a:rPr>
              <a:t>) = t statistic, p-value, 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significant describe the nature of differences reported (which group is bigger)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Discussion of how ecologically and statistically meaningful results are with justification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Interpretation/Conclusions drawn with reference to the original research objective</a:t>
            </a:r>
            <a:endParaRPr lang="en-US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33400" y="228600"/>
            <a:ext cx="8229600" cy="1252728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500" b="1" kern="1200">
                <a:solidFill>
                  <a:srgbClr val="FFC80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FFC800"/>
                </a:solidFill>
                <a:latin typeface="Corbe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FFC800"/>
                </a:solidFill>
                <a:latin typeface="Corbe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FFC800"/>
                </a:solidFill>
                <a:latin typeface="Corbe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FFC800"/>
                </a:solidFill>
                <a:latin typeface="Corbe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FFC800"/>
                </a:solidFill>
                <a:latin typeface="Corbe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FFC800"/>
                </a:solidFill>
                <a:latin typeface="Corbe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FFC800"/>
                </a:solidFill>
                <a:latin typeface="Corbe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500" b="1">
                <a:solidFill>
                  <a:srgbClr val="FFC800"/>
                </a:solidFill>
                <a:latin typeface="Corbel" pitchFamily="34" charset="0"/>
              </a:defRPr>
            </a:lvl9pPr>
            <a:extLst/>
          </a:lstStyle>
          <a:p>
            <a:r>
              <a:rPr lang="en-US" dirty="0"/>
              <a:t>Group Work – </a:t>
            </a:r>
            <a:r>
              <a:rPr lang="en-US" dirty="0" err="1"/>
              <a:t>Ind</a:t>
            </a:r>
            <a:r>
              <a:rPr lang="en-US" dirty="0"/>
              <a:t> T-tests</a:t>
            </a:r>
          </a:p>
        </p:txBody>
      </p:sp>
    </p:spTree>
    <p:extLst>
      <p:ext uri="{BB962C8B-B14F-4D97-AF65-F5344CB8AC3E}">
        <p14:creationId xmlns:p14="http://schemas.microsoft.com/office/powerpoint/2010/main" val="385826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BFA0D-7300-3C4D-82A1-427716DD4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Z-test vs. 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638FB-238C-C247-8A56-1046BEAD2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74825"/>
            <a:ext cx="2579435" cy="4625975"/>
          </a:xfrm>
        </p:spPr>
        <p:txBody>
          <a:bodyPr/>
          <a:lstStyle/>
          <a:p>
            <a:pPr marL="119062" indent="0">
              <a:buNone/>
            </a:pPr>
            <a:r>
              <a:rPr lang="en-US" sz="2400" dirty="0"/>
              <a:t>For a z-test, what do we know about our population? </a:t>
            </a:r>
          </a:p>
          <a:p>
            <a:endParaRPr lang="en-US" sz="2400" dirty="0"/>
          </a:p>
          <a:p>
            <a:r>
              <a:rPr lang="en-US" sz="1600" dirty="0"/>
              <a:t>Mean</a:t>
            </a:r>
          </a:p>
          <a:p>
            <a:r>
              <a:rPr lang="en-US" sz="1600" dirty="0"/>
              <a:t>Standard Deviation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So what do we do if we don’t know the true standard deviation???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33794" name="Picture 2" descr="Normal Distribution (Statistics) - The Ultimate Guide">
            <a:extLst>
              <a:ext uri="{FF2B5EF4-FFF2-40B4-BE49-F238E27FC236}">
                <a16:creationId xmlns:a16="http://schemas.microsoft.com/office/drawing/2014/main" id="{C0CBE51E-4C9B-C74B-912F-6C1AC4B9E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284" y="1905000"/>
            <a:ext cx="5650165" cy="403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238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BFA0D-7300-3C4D-82A1-427716DD4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Z-test vs. 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638FB-238C-C247-8A56-1046BEAD2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74825"/>
            <a:ext cx="2579435" cy="4625975"/>
          </a:xfrm>
        </p:spPr>
        <p:txBody>
          <a:bodyPr/>
          <a:lstStyle/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33794" name="Picture 2" descr="Normal Distribution (Statistics) - The Ultimate Guide">
            <a:extLst>
              <a:ext uri="{FF2B5EF4-FFF2-40B4-BE49-F238E27FC236}">
                <a16:creationId xmlns:a16="http://schemas.microsoft.com/office/drawing/2014/main" id="{C0CBE51E-4C9B-C74B-912F-6C1AC4B9E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284" y="1905000"/>
            <a:ext cx="5650165" cy="403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909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BFA0D-7300-3C4D-82A1-427716DD4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Z-test vs. 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638FB-238C-C247-8A56-1046BEAD2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42" y="1843548"/>
            <a:ext cx="2579435" cy="4625975"/>
          </a:xfrm>
        </p:spPr>
        <p:txBody>
          <a:bodyPr/>
          <a:lstStyle/>
          <a:p>
            <a:pPr marL="119062" indent="0">
              <a:buNone/>
            </a:pPr>
            <a:endParaRPr lang="en-US" sz="1600" dirty="0"/>
          </a:p>
          <a:p>
            <a:pPr marL="119062" indent="0">
              <a:buNone/>
            </a:pPr>
            <a:r>
              <a:rPr lang="en-US" sz="1600" dirty="0"/>
              <a:t>A t-distribution is basically a z-distribution when we don’t know what the standard deviation is – so we have to estimate, which makes us </a:t>
            </a:r>
            <a:r>
              <a:rPr lang="en-US" sz="1600" i="1" dirty="0"/>
              <a:t>less confident</a:t>
            </a:r>
            <a:r>
              <a:rPr lang="en-US" sz="1600" dirty="0"/>
              <a:t> in our results.</a:t>
            </a:r>
          </a:p>
          <a:p>
            <a:pPr marL="119062" indent="0">
              <a:buNone/>
            </a:pPr>
            <a:endParaRPr lang="en-US" sz="1600" dirty="0"/>
          </a:p>
          <a:p>
            <a:pPr marL="119062" indent="0">
              <a:buNone/>
            </a:pPr>
            <a:r>
              <a:rPr lang="en-US" sz="1600" dirty="0"/>
              <a:t>See how the middle of the distribution is smaller and the tails are thicker?</a:t>
            </a:r>
          </a:p>
          <a:p>
            <a:pPr marL="119062" indent="0">
              <a:buNone/>
            </a:pPr>
            <a:endParaRPr lang="en-US" sz="1600" dirty="0"/>
          </a:p>
          <a:p>
            <a:pPr marL="119062" indent="0">
              <a:buNone/>
            </a:pPr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33794" name="Picture 2" descr="Normal Distribution (Statistics) - The Ultimate Guide">
            <a:extLst>
              <a:ext uri="{FF2B5EF4-FFF2-40B4-BE49-F238E27FC236}">
                <a16:creationId xmlns:a16="http://schemas.microsoft.com/office/drawing/2014/main" id="{C0CBE51E-4C9B-C74B-912F-6C1AC4B9E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284" y="1905000"/>
            <a:ext cx="5650165" cy="403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2" name="Picture 2" descr="The t-Distribution | Introduction to Statistics | JMP">
            <a:extLst>
              <a:ext uri="{FF2B5EF4-FFF2-40B4-BE49-F238E27FC236}">
                <a16:creationId xmlns:a16="http://schemas.microsoft.com/office/drawing/2014/main" id="{8EC2199A-987A-6545-9AD5-897746344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438400"/>
            <a:ext cx="5294979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0092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ppt/theme/themeOverride2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5314</TotalTime>
  <Words>3439</Words>
  <Application>Microsoft Macintosh PowerPoint</Application>
  <PresentationFormat>On-screen Show (4:3)</PresentationFormat>
  <Paragraphs>479</Paragraphs>
  <Slides>69</Slides>
  <Notes>0</Notes>
  <HiddenSlides>7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80" baseType="lpstr">
      <vt:lpstr>Arial</vt:lpstr>
      <vt:lpstr>Calibri</vt:lpstr>
      <vt:lpstr>Corbel</vt:lpstr>
      <vt:lpstr>inherit</vt:lpstr>
      <vt:lpstr>Open Sans</vt:lpstr>
      <vt:lpstr>Palatino Linotype</vt:lpstr>
      <vt:lpstr>Wingdings</vt:lpstr>
      <vt:lpstr>Wingdings 2</vt:lpstr>
      <vt:lpstr>Wingdings 3</vt:lpstr>
      <vt:lpstr>Module</vt:lpstr>
      <vt:lpstr>Equation.DSMT4</vt:lpstr>
      <vt:lpstr>Exam/Course Updates</vt:lpstr>
      <vt:lpstr>Yay…..More Inferential Statistics</vt:lpstr>
      <vt:lpstr>This is what a t-test does:</vt:lpstr>
      <vt:lpstr>This is what a t-test does:</vt:lpstr>
      <vt:lpstr>This is what a t-test does:</vt:lpstr>
      <vt:lpstr>Z-test vs. t-test</vt:lpstr>
      <vt:lpstr>Z-test vs. t-test</vt:lpstr>
      <vt:lpstr>Z-test vs. t-test</vt:lpstr>
      <vt:lpstr>Z-test vs. t-test</vt:lpstr>
      <vt:lpstr>Z-test vs. t-test</vt:lpstr>
      <vt:lpstr>Z-test vs. t-test</vt:lpstr>
      <vt:lpstr>Z-test vs. t-test</vt:lpstr>
      <vt:lpstr>Degrees of Freedom</vt:lpstr>
      <vt:lpstr>Z-test vs. t-test</vt:lpstr>
      <vt:lpstr>When would you run a  t-test?</vt:lpstr>
      <vt:lpstr>When would you run a  t-test?</vt:lpstr>
      <vt:lpstr>When would you run a                          one-sample z-test?</vt:lpstr>
      <vt:lpstr>Four Options:</vt:lpstr>
      <vt:lpstr>Normal vs. Non-parametric</vt:lpstr>
      <vt:lpstr>Independent vs. Dependent groups</vt:lpstr>
      <vt:lpstr>Independent vs. Dependent groups</vt:lpstr>
      <vt:lpstr>Basic Steps for an Inferential t-Test</vt:lpstr>
      <vt:lpstr>PowerPoint Presentation</vt:lpstr>
      <vt:lpstr>Basic Steps for an Inferential t-Test</vt:lpstr>
      <vt:lpstr>Steps in R</vt:lpstr>
      <vt:lpstr>Using the Computer:    Normal</vt:lpstr>
      <vt:lpstr>Using the Computer:  Wilcoxon </vt:lpstr>
      <vt:lpstr>Basic Steps for an Inferential Test</vt:lpstr>
      <vt:lpstr>Computing Effect Size (Cohen’s) </vt:lpstr>
      <vt:lpstr>The Basic Steps for an Inferential Test – in R</vt:lpstr>
      <vt:lpstr>How to summarize your analysis</vt:lpstr>
      <vt:lpstr>Computing Effect Size (Cohen’s) </vt:lpstr>
      <vt:lpstr>How to summarize your analysis</vt:lpstr>
      <vt:lpstr>Now… fish</vt:lpstr>
      <vt:lpstr>Now… fish</vt:lpstr>
      <vt:lpstr>One group comes up and drives</vt:lpstr>
      <vt:lpstr>Practice questions</vt:lpstr>
      <vt:lpstr>Example: Superfund Remediation</vt:lpstr>
      <vt:lpstr>Example: Superfund Remediation</vt:lpstr>
      <vt:lpstr>Example: Superfund Remediation</vt:lpstr>
      <vt:lpstr>Example: Superfund Remediation</vt:lpstr>
      <vt:lpstr>Example: Superfund Remediation</vt:lpstr>
      <vt:lpstr>Example: Superfund Remediation</vt:lpstr>
      <vt:lpstr>Example: Superfund Remediation</vt:lpstr>
      <vt:lpstr>Example: Superfund Remediation</vt:lpstr>
      <vt:lpstr>Example: Superfund Remediation</vt:lpstr>
      <vt:lpstr>Example: USGS Flooding</vt:lpstr>
      <vt:lpstr>Example: USGS Flooding</vt:lpstr>
      <vt:lpstr>Example: USGS Flooding</vt:lpstr>
      <vt:lpstr>Example: USGS Flooding</vt:lpstr>
      <vt:lpstr>Example: Herbicide impacts</vt:lpstr>
      <vt:lpstr>Example: Herbicide impacts</vt:lpstr>
      <vt:lpstr>Example: Herbicide impacts</vt:lpstr>
      <vt:lpstr>Example: Herbicide impacts</vt:lpstr>
      <vt:lpstr>Example: Herbicide impacts</vt:lpstr>
      <vt:lpstr>Example: Herbicide impacts</vt:lpstr>
      <vt:lpstr>Example: Butterflies and Pesticides</vt:lpstr>
      <vt:lpstr>Example: Butterflies and Pesticides</vt:lpstr>
      <vt:lpstr>Example: Butterflies and Pesticides</vt:lpstr>
      <vt:lpstr>Example: Butterflies and Pesticides</vt:lpstr>
      <vt:lpstr>Example: Butterflies and Pesticides</vt:lpstr>
      <vt:lpstr>Example: Butterflies and Pesticides</vt:lpstr>
      <vt:lpstr>Group Work – Ind T-tests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Southwest Missouri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 I In the Beginning</dc:title>
  <dc:creator>COE</dc:creator>
  <cp:lastModifiedBy>Kristian Brevik</cp:lastModifiedBy>
  <cp:revision>300</cp:revision>
  <dcterms:created xsi:type="dcterms:W3CDTF">2005-04-23T21:02:33Z</dcterms:created>
  <dcterms:modified xsi:type="dcterms:W3CDTF">2024-03-19T13:52:08Z</dcterms:modified>
</cp:coreProperties>
</file>